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9" r:id="rId3"/>
    <p:sldId id="257" r:id="rId4"/>
    <p:sldId id="258" r:id="rId5"/>
    <p:sldId id="262" r:id="rId6"/>
    <p:sldId id="275" r:id="rId7"/>
    <p:sldId id="261" r:id="rId8"/>
    <p:sldId id="271" r:id="rId9"/>
    <p:sldId id="272" r:id="rId10"/>
    <p:sldId id="273" r:id="rId11"/>
    <p:sldId id="274" r:id="rId12"/>
    <p:sldId id="270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90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7081479988676E-2"/>
          <c:y val="4.4387877811034981E-2"/>
          <c:w val="0.86482546171673691"/>
          <c:h val="0.7241080681536289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Лист1!$A$1:$F$3</c:f>
              <c:multiLvlStrCache>
                <c:ptCount val="6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</c:lvl>
                <c:lvl>
                  <c:pt idx="0">
                    <c:v>уровень мотивации</c:v>
                  </c:pt>
                  <c:pt idx="3">
                    <c:v>уровень мотивации</c:v>
                  </c:pt>
                </c:lvl>
                <c:lvl>
                  <c:pt idx="0">
                    <c:v>Сентябрь 2014г</c:v>
                  </c:pt>
                  <c:pt idx="3">
                    <c:v>май 2015г.</c:v>
                  </c:pt>
                </c:lvl>
              </c:multiLvlStrCache>
            </c:multiLvlStrRef>
          </c:cat>
          <c:val>
            <c:numRef>
              <c:f>Лист1!$A$4:$F$4</c:f>
              <c:numCache>
                <c:formatCode>General</c:formatCode>
                <c:ptCount val="6"/>
                <c:pt idx="1">
                  <c:v>14</c:v>
                </c:pt>
                <c:pt idx="2">
                  <c:v>16</c:v>
                </c:pt>
                <c:pt idx="4">
                  <c:v>8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268096"/>
        <c:axId val="163269248"/>
        <c:axId val="0"/>
      </c:bar3DChart>
      <c:catAx>
        <c:axId val="16326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3269248"/>
        <c:crosses val="autoZero"/>
        <c:auto val="1"/>
        <c:lblAlgn val="ctr"/>
        <c:lblOffset val="100"/>
        <c:noMultiLvlLbl val="0"/>
      </c:catAx>
      <c:valAx>
        <c:axId val="16326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26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Лист1!$A$1:$F$3</c:f>
              <c:multiLvlStrCache>
                <c:ptCount val="6"/>
                <c:lvl>
                  <c:pt idx="0">
                    <c:v>«ядерщики»</c:v>
                  </c:pt>
                  <c:pt idx="1">
                    <c:v>«периферисты»</c:v>
                  </c:pt>
                  <c:pt idx="2">
                    <c:v>«ситуативисты»</c:v>
                  </c:pt>
                  <c:pt idx="3">
                    <c:v>«ядерщики»</c:v>
                  </c:pt>
                  <c:pt idx="4">
                    <c:v>«периферисты»</c:v>
                  </c:pt>
                  <c:pt idx="5">
                    <c:v>«ситуативисты»</c:v>
                  </c:pt>
                </c:lvl>
                <c:lvl>
                  <c:pt idx="0">
                    <c:v>условные группы</c:v>
                  </c:pt>
                  <c:pt idx="3">
                    <c:v>условные группы</c:v>
                  </c:pt>
                </c:lvl>
                <c:lvl>
                  <c:pt idx="0">
                    <c:v>Сентябрь 2014г</c:v>
                  </c:pt>
                  <c:pt idx="3">
                    <c:v>Май 2015г. </c:v>
                  </c:pt>
                </c:lvl>
              </c:multiLvlStrCache>
            </c:multiLvlStrRef>
          </c:cat>
          <c:val>
            <c:numRef>
              <c:f>Лист1!$A$4:$F$4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11</c:v>
                </c:pt>
                <c:pt idx="3">
                  <c:v>0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958080"/>
        <c:axId val="158199808"/>
        <c:axId val="0"/>
      </c:bar3DChart>
      <c:catAx>
        <c:axId val="15495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8199808"/>
        <c:crosses val="autoZero"/>
        <c:auto val="1"/>
        <c:lblAlgn val="ctr"/>
        <c:lblOffset val="100"/>
        <c:noMultiLvlLbl val="0"/>
      </c:catAx>
      <c:valAx>
        <c:axId val="1581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5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Лист1!$A$1:$B$1</c:f>
              <c:strCache>
                <c:ptCount val="2"/>
                <c:pt idx="0">
                  <c:v>2013-14</c:v>
                </c:pt>
                <c:pt idx="1">
                  <c:v>2014-15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18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Лист1!$A$1:$B$1</c:f>
              <c:strCache>
                <c:ptCount val="2"/>
                <c:pt idx="0">
                  <c:v>2013-14</c:v>
                </c:pt>
                <c:pt idx="1">
                  <c:v>2014-15</c:v>
                </c:pt>
              </c:strCache>
            </c:strRef>
          </c:cat>
          <c:val>
            <c:numRef>
              <c:f>Лист1!$A$3:$B$3</c:f>
              <c:numCache>
                <c:formatCode>0%</c:formatCode>
                <c:ptCount val="2"/>
                <c:pt idx="0">
                  <c:v>0.17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 w="28575"/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в интернет-конкурсах 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13183516849775"/>
          <c:y val="0.131142639428136"/>
          <c:w val="0.41884341910727868"/>
          <c:h val="0.588909370199692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соотношение победителей и призеров к кол-ву участников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Международная дистанционная олимпиада «Весна – 2015» проекта  ИНФОУРОК</c:v>
                </c:pt>
                <c:pt idx="1">
                  <c:v>(май 2015г.)</c:v>
                </c:pt>
                <c:pt idx="2">
                  <c:v>Международный дистанционный проект «Интолимп». </c:v>
                </c:pt>
                <c:pt idx="3">
                  <c:v>Олимпиада «И снова в школу» (сентябрь 2015)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</c:v>
                </c:pt>
                <c:pt idx="2" formatCode="0%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5E7B6-5D9F-4016-9E36-73F7686E91D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93DB256-83FC-41A4-8126-1F0B4EB6C176}">
      <dgm:prSet phldrT="[Текст]"/>
      <dgm:spPr/>
      <dgm:t>
        <a:bodyPr/>
        <a:lstStyle/>
        <a:p>
          <a:r>
            <a:rPr lang="ru-RU" b="1" dirty="0" smtClean="0"/>
            <a:t>2014</a:t>
          </a:r>
        </a:p>
        <a:p>
          <a:r>
            <a:rPr lang="ru-RU" b="1" dirty="0" smtClean="0"/>
            <a:t>   82%</a:t>
          </a:r>
          <a:endParaRPr lang="ru-RU" b="1" dirty="0"/>
        </a:p>
      </dgm:t>
    </dgm:pt>
    <dgm:pt modelId="{0C8888CB-0827-4F20-874D-BF5DDA7E3767}" type="parTrans" cxnId="{A600BDC8-DE3A-4A0F-B13F-6A0227B2BF06}">
      <dgm:prSet/>
      <dgm:spPr/>
      <dgm:t>
        <a:bodyPr/>
        <a:lstStyle/>
        <a:p>
          <a:endParaRPr lang="ru-RU"/>
        </a:p>
      </dgm:t>
    </dgm:pt>
    <dgm:pt modelId="{A2A413A6-8888-45FE-B90D-7CBAF7CD2F0E}" type="sibTrans" cxnId="{A600BDC8-DE3A-4A0F-B13F-6A0227B2BF06}">
      <dgm:prSet/>
      <dgm:spPr/>
      <dgm:t>
        <a:bodyPr/>
        <a:lstStyle/>
        <a:p>
          <a:endParaRPr lang="ru-RU"/>
        </a:p>
      </dgm:t>
    </dgm:pt>
    <dgm:pt modelId="{61CAAB67-3D4B-4019-8FE7-30C675B94E07}">
      <dgm:prSet phldrT="[Текст]"/>
      <dgm:spPr/>
      <dgm:t>
        <a:bodyPr/>
        <a:lstStyle/>
        <a:p>
          <a:r>
            <a:rPr lang="ru-RU" b="1" dirty="0" smtClean="0"/>
            <a:t>2015</a:t>
          </a:r>
        </a:p>
        <a:p>
          <a:r>
            <a:rPr lang="ru-RU" b="1" dirty="0" smtClean="0"/>
            <a:t>  89%</a:t>
          </a:r>
          <a:endParaRPr lang="ru-RU" b="1" dirty="0"/>
        </a:p>
      </dgm:t>
    </dgm:pt>
    <dgm:pt modelId="{EC877453-8AD1-4631-9EE1-75BA4002D14D}" type="parTrans" cxnId="{277235D5-E99A-445F-A11E-41B1212F3283}">
      <dgm:prSet/>
      <dgm:spPr/>
      <dgm:t>
        <a:bodyPr/>
        <a:lstStyle/>
        <a:p>
          <a:endParaRPr lang="ru-RU"/>
        </a:p>
      </dgm:t>
    </dgm:pt>
    <dgm:pt modelId="{292816EE-F1B7-4159-8767-7D52312081B7}" type="sibTrans" cxnId="{277235D5-E99A-445F-A11E-41B1212F3283}">
      <dgm:prSet/>
      <dgm:spPr/>
      <dgm:t>
        <a:bodyPr/>
        <a:lstStyle/>
        <a:p>
          <a:endParaRPr lang="ru-RU"/>
        </a:p>
      </dgm:t>
    </dgm:pt>
    <dgm:pt modelId="{47066EED-C403-4BF3-9E10-9F26F220F18A}" type="pres">
      <dgm:prSet presAssocID="{1AE5E7B6-5D9F-4016-9E36-73F7686E91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0D9895-1D8C-4D81-8E38-B4B24994951C}" type="pres">
      <dgm:prSet presAssocID="{193DB256-83FC-41A4-8126-1F0B4EB6C176}" presName="composite" presStyleCnt="0"/>
      <dgm:spPr/>
    </dgm:pt>
    <dgm:pt modelId="{146A80FB-8990-4FD6-A92D-C1D124C899A9}" type="pres">
      <dgm:prSet presAssocID="{193DB256-83FC-41A4-8126-1F0B4EB6C176}" presName="LShape" presStyleLbl="alignNode1" presStyleIdx="0" presStyleCnt="3"/>
      <dgm:spPr/>
    </dgm:pt>
    <dgm:pt modelId="{6A3798E9-25E8-463C-B302-9F617DC70113}" type="pres">
      <dgm:prSet presAssocID="{193DB256-83FC-41A4-8126-1F0B4EB6C17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9B38-943B-4CC6-B65A-C94F94E06051}" type="pres">
      <dgm:prSet presAssocID="{193DB256-83FC-41A4-8126-1F0B4EB6C176}" presName="Triangle" presStyleLbl="alignNode1" presStyleIdx="1" presStyleCnt="3"/>
      <dgm:spPr/>
    </dgm:pt>
    <dgm:pt modelId="{9A6F8717-05E6-4F09-A1A2-54FA0F599308}" type="pres">
      <dgm:prSet presAssocID="{A2A413A6-8888-45FE-B90D-7CBAF7CD2F0E}" presName="sibTrans" presStyleCnt="0"/>
      <dgm:spPr/>
    </dgm:pt>
    <dgm:pt modelId="{B1443FCA-5677-4BD8-B5FA-7720D7977CED}" type="pres">
      <dgm:prSet presAssocID="{A2A413A6-8888-45FE-B90D-7CBAF7CD2F0E}" presName="space" presStyleCnt="0"/>
      <dgm:spPr/>
    </dgm:pt>
    <dgm:pt modelId="{68E6E4E2-F537-431E-BC91-84EA931C98C2}" type="pres">
      <dgm:prSet presAssocID="{61CAAB67-3D4B-4019-8FE7-30C675B94E07}" presName="composite" presStyleCnt="0"/>
      <dgm:spPr/>
    </dgm:pt>
    <dgm:pt modelId="{75F9BD3F-3BEF-4B47-BA40-7EB21ECEEC07}" type="pres">
      <dgm:prSet presAssocID="{61CAAB67-3D4B-4019-8FE7-30C675B94E07}" presName="LShape" presStyleLbl="alignNode1" presStyleIdx="2" presStyleCnt="3"/>
      <dgm:spPr/>
    </dgm:pt>
    <dgm:pt modelId="{36C7F03A-A672-4BD9-85A6-1545BC23B013}" type="pres">
      <dgm:prSet presAssocID="{61CAAB67-3D4B-4019-8FE7-30C675B94E07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A1F4C-AC39-44E4-BD1E-3A05D89A27D5}" type="presOf" srcId="{193DB256-83FC-41A4-8126-1F0B4EB6C176}" destId="{6A3798E9-25E8-463C-B302-9F617DC70113}" srcOrd="0" destOrd="0" presId="urn:microsoft.com/office/officeart/2009/3/layout/StepUpProcess"/>
    <dgm:cxn modelId="{277235D5-E99A-445F-A11E-41B1212F3283}" srcId="{1AE5E7B6-5D9F-4016-9E36-73F7686E91D2}" destId="{61CAAB67-3D4B-4019-8FE7-30C675B94E07}" srcOrd="1" destOrd="0" parTransId="{EC877453-8AD1-4631-9EE1-75BA4002D14D}" sibTransId="{292816EE-F1B7-4159-8767-7D52312081B7}"/>
    <dgm:cxn modelId="{D6CBC456-6DD3-4F13-B5A1-31A2FB5A8166}" type="presOf" srcId="{61CAAB67-3D4B-4019-8FE7-30C675B94E07}" destId="{36C7F03A-A672-4BD9-85A6-1545BC23B013}" srcOrd="0" destOrd="0" presId="urn:microsoft.com/office/officeart/2009/3/layout/StepUpProcess"/>
    <dgm:cxn modelId="{A600BDC8-DE3A-4A0F-B13F-6A0227B2BF06}" srcId="{1AE5E7B6-5D9F-4016-9E36-73F7686E91D2}" destId="{193DB256-83FC-41A4-8126-1F0B4EB6C176}" srcOrd="0" destOrd="0" parTransId="{0C8888CB-0827-4F20-874D-BF5DDA7E3767}" sibTransId="{A2A413A6-8888-45FE-B90D-7CBAF7CD2F0E}"/>
    <dgm:cxn modelId="{784E8EB9-5E57-4430-8D85-DFEE6173353B}" type="presOf" srcId="{1AE5E7B6-5D9F-4016-9E36-73F7686E91D2}" destId="{47066EED-C403-4BF3-9E10-9F26F220F18A}" srcOrd="0" destOrd="0" presId="urn:microsoft.com/office/officeart/2009/3/layout/StepUpProcess"/>
    <dgm:cxn modelId="{C7DFCB73-B3CC-4858-9FDC-C7CEA29B6CFC}" type="presParOf" srcId="{47066EED-C403-4BF3-9E10-9F26F220F18A}" destId="{2A0D9895-1D8C-4D81-8E38-B4B24994951C}" srcOrd="0" destOrd="0" presId="urn:microsoft.com/office/officeart/2009/3/layout/StepUpProcess"/>
    <dgm:cxn modelId="{F251F296-3D49-4927-95A1-A82F2EE76D75}" type="presParOf" srcId="{2A0D9895-1D8C-4D81-8E38-B4B24994951C}" destId="{146A80FB-8990-4FD6-A92D-C1D124C899A9}" srcOrd="0" destOrd="0" presId="urn:microsoft.com/office/officeart/2009/3/layout/StepUpProcess"/>
    <dgm:cxn modelId="{5E7D1119-DC74-49D7-BBB2-07B8EFCD3D5C}" type="presParOf" srcId="{2A0D9895-1D8C-4D81-8E38-B4B24994951C}" destId="{6A3798E9-25E8-463C-B302-9F617DC70113}" srcOrd="1" destOrd="0" presId="urn:microsoft.com/office/officeart/2009/3/layout/StepUpProcess"/>
    <dgm:cxn modelId="{34337CD5-C50B-46EE-B99A-A1BEBD6AF030}" type="presParOf" srcId="{2A0D9895-1D8C-4D81-8E38-B4B24994951C}" destId="{7F3C9B38-943B-4CC6-B65A-C94F94E06051}" srcOrd="2" destOrd="0" presId="urn:microsoft.com/office/officeart/2009/3/layout/StepUpProcess"/>
    <dgm:cxn modelId="{92C1798A-D0BF-4B74-9F71-9417F431A6A7}" type="presParOf" srcId="{47066EED-C403-4BF3-9E10-9F26F220F18A}" destId="{9A6F8717-05E6-4F09-A1A2-54FA0F599308}" srcOrd="1" destOrd="0" presId="urn:microsoft.com/office/officeart/2009/3/layout/StepUpProcess"/>
    <dgm:cxn modelId="{73406DC5-AC8E-4AC4-97EF-BAFEB48C3D58}" type="presParOf" srcId="{9A6F8717-05E6-4F09-A1A2-54FA0F599308}" destId="{B1443FCA-5677-4BD8-B5FA-7720D7977CED}" srcOrd="0" destOrd="0" presId="urn:microsoft.com/office/officeart/2009/3/layout/StepUpProcess"/>
    <dgm:cxn modelId="{BB4B0CD6-AA55-4C54-B11F-53611A37A661}" type="presParOf" srcId="{47066EED-C403-4BF3-9E10-9F26F220F18A}" destId="{68E6E4E2-F537-431E-BC91-84EA931C98C2}" srcOrd="2" destOrd="0" presId="urn:microsoft.com/office/officeart/2009/3/layout/StepUpProcess"/>
    <dgm:cxn modelId="{C50D7CA8-8BE6-4E81-AB2B-B451FDA67FCD}" type="presParOf" srcId="{68E6E4E2-F537-431E-BC91-84EA931C98C2}" destId="{75F9BD3F-3BEF-4B47-BA40-7EB21ECEEC07}" srcOrd="0" destOrd="0" presId="urn:microsoft.com/office/officeart/2009/3/layout/StepUpProcess"/>
    <dgm:cxn modelId="{F0ECA366-09CF-40A1-A7AD-4566E6DCF6C3}" type="presParOf" srcId="{68E6E4E2-F537-431E-BC91-84EA931C98C2}" destId="{36C7F03A-A672-4BD9-85A6-1545BC23B0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5E7B6-5D9F-4016-9E36-73F7686E91D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93DB256-83FC-41A4-8126-1F0B4EB6C176}">
      <dgm:prSet phldrT="[Текст]"/>
      <dgm:spPr/>
      <dgm:t>
        <a:bodyPr/>
        <a:lstStyle/>
        <a:p>
          <a:pPr algn="l"/>
          <a:r>
            <a:rPr lang="ru-RU" b="1" dirty="0" smtClean="0"/>
            <a:t>   2014</a:t>
          </a:r>
        </a:p>
        <a:p>
          <a:pPr algn="ctr"/>
          <a:r>
            <a:rPr lang="ru-RU" b="1" dirty="0" smtClean="0"/>
            <a:t>Участник -1</a:t>
          </a:r>
        </a:p>
        <a:p>
          <a:pPr algn="ctr"/>
          <a:r>
            <a:rPr lang="ru-RU" b="1" dirty="0" smtClean="0"/>
            <a:t>Нет призеров</a:t>
          </a:r>
          <a:endParaRPr lang="ru-RU" b="1" dirty="0"/>
        </a:p>
      </dgm:t>
    </dgm:pt>
    <dgm:pt modelId="{0C8888CB-0827-4F20-874D-BF5DDA7E3767}" type="parTrans" cxnId="{A600BDC8-DE3A-4A0F-B13F-6A0227B2BF06}">
      <dgm:prSet/>
      <dgm:spPr/>
      <dgm:t>
        <a:bodyPr/>
        <a:lstStyle/>
        <a:p>
          <a:endParaRPr lang="ru-RU"/>
        </a:p>
      </dgm:t>
    </dgm:pt>
    <dgm:pt modelId="{A2A413A6-8888-45FE-B90D-7CBAF7CD2F0E}" type="sibTrans" cxnId="{A600BDC8-DE3A-4A0F-B13F-6A0227B2BF06}">
      <dgm:prSet/>
      <dgm:spPr/>
      <dgm:t>
        <a:bodyPr/>
        <a:lstStyle/>
        <a:p>
          <a:endParaRPr lang="ru-RU"/>
        </a:p>
      </dgm:t>
    </dgm:pt>
    <dgm:pt modelId="{61CAAB67-3D4B-4019-8FE7-30C675B94E07}">
      <dgm:prSet phldrT="[Текст]"/>
      <dgm:spPr/>
      <dgm:t>
        <a:bodyPr/>
        <a:lstStyle/>
        <a:p>
          <a:r>
            <a:rPr lang="ru-RU" b="1" dirty="0" smtClean="0"/>
            <a:t>           2015</a:t>
          </a:r>
        </a:p>
        <a:p>
          <a:r>
            <a:rPr lang="ru-RU" b="1" dirty="0" smtClean="0"/>
            <a:t>    Участников -8</a:t>
          </a:r>
        </a:p>
        <a:p>
          <a:r>
            <a:rPr lang="ru-RU" b="1" dirty="0" smtClean="0"/>
            <a:t>     Призеров - 4</a:t>
          </a:r>
          <a:endParaRPr lang="ru-RU" b="1" dirty="0"/>
        </a:p>
      </dgm:t>
    </dgm:pt>
    <dgm:pt modelId="{EC877453-8AD1-4631-9EE1-75BA4002D14D}" type="parTrans" cxnId="{277235D5-E99A-445F-A11E-41B1212F3283}">
      <dgm:prSet/>
      <dgm:spPr/>
      <dgm:t>
        <a:bodyPr/>
        <a:lstStyle/>
        <a:p>
          <a:endParaRPr lang="ru-RU"/>
        </a:p>
      </dgm:t>
    </dgm:pt>
    <dgm:pt modelId="{292816EE-F1B7-4159-8767-7D52312081B7}" type="sibTrans" cxnId="{277235D5-E99A-445F-A11E-41B1212F3283}">
      <dgm:prSet/>
      <dgm:spPr/>
      <dgm:t>
        <a:bodyPr/>
        <a:lstStyle/>
        <a:p>
          <a:endParaRPr lang="ru-RU"/>
        </a:p>
      </dgm:t>
    </dgm:pt>
    <dgm:pt modelId="{47066EED-C403-4BF3-9E10-9F26F220F18A}" type="pres">
      <dgm:prSet presAssocID="{1AE5E7B6-5D9F-4016-9E36-73F7686E91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0D9895-1D8C-4D81-8E38-B4B24994951C}" type="pres">
      <dgm:prSet presAssocID="{193DB256-83FC-41A4-8126-1F0B4EB6C176}" presName="composite" presStyleCnt="0"/>
      <dgm:spPr/>
    </dgm:pt>
    <dgm:pt modelId="{146A80FB-8990-4FD6-A92D-C1D124C899A9}" type="pres">
      <dgm:prSet presAssocID="{193DB256-83FC-41A4-8126-1F0B4EB6C176}" presName="LShape" presStyleLbl="alignNode1" presStyleIdx="0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A3798E9-25E8-463C-B302-9F617DC70113}" type="pres">
      <dgm:prSet presAssocID="{193DB256-83FC-41A4-8126-1F0B4EB6C17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C9B38-943B-4CC6-B65A-C94F94E06051}" type="pres">
      <dgm:prSet presAssocID="{193DB256-83FC-41A4-8126-1F0B4EB6C176}" presName="Triangle" presStyleLbl="alignNode1" presStyleIdx="1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A6F8717-05E6-4F09-A1A2-54FA0F599308}" type="pres">
      <dgm:prSet presAssocID="{A2A413A6-8888-45FE-B90D-7CBAF7CD2F0E}" presName="sibTrans" presStyleCnt="0"/>
      <dgm:spPr/>
    </dgm:pt>
    <dgm:pt modelId="{B1443FCA-5677-4BD8-B5FA-7720D7977CED}" type="pres">
      <dgm:prSet presAssocID="{A2A413A6-8888-45FE-B90D-7CBAF7CD2F0E}" presName="space" presStyleCnt="0"/>
      <dgm:spPr/>
    </dgm:pt>
    <dgm:pt modelId="{68E6E4E2-F537-431E-BC91-84EA931C98C2}" type="pres">
      <dgm:prSet presAssocID="{61CAAB67-3D4B-4019-8FE7-30C675B94E07}" presName="composite" presStyleCnt="0"/>
      <dgm:spPr/>
    </dgm:pt>
    <dgm:pt modelId="{75F9BD3F-3BEF-4B47-BA40-7EB21ECEEC07}" type="pres">
      <dgm:prSet presAssocID="{61CAAB67-3D4B-4019-8FE7-30C675B94E07}" presName="LShape" presStyleLbl="alignNode1" presStyleIdx="2" presStyleCnt="3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6C7F03A-A672-4BD9-85A6-1545BC23B013}" type="pres">
      <dgm:prSet presAssocID="{61CAAB67-3D4B-4019-8FE7-30C675B94E07}" presName="ParentText" presStyleLbl="revTx" presStyleIdx="1" presStyleCnt="2" custScaleX="122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1FA0D-AEA7-46B3-B3D8-4345136EC31C}" type="presOf" srcId="{61CAAB67-3D4B-4019-8FE7-30C675B94E07}" destId="{36C7F03A-A672-4BD9-85A6-1545BC23B013}" srcOrd="0" destOrd="0" presId="urn:microsoft.com/office/officeart/2009/3/layout/StepUpProcess"/>
    <dgm:cxn modelId="{364943A3-9892-45D6-A040-3AE5A1CB87E5}" type="presOf" srcId="{1AE5E7B6-5D9F-4016-9E36-73F7686E91D2}" destId="{47066EED-C403-4BF3-9E10-9F26F220F18A}" srcOrd="0" destOrd="0" presId="urn:microsoft.com/office/officeart/2009/3/layout/StepUpProcess"/>
    <dgm:cxn modelId="{7B734E17-9259-41E0-B1F2-CDBD12E25D35}" type="presOf" srcId="{193DB256-83FC-41A4-8126-1F0B4EB6C176}" destId="{6A3798E9-25E8-463C-B302-9F617DC70113}" srcOrd="0" destOrd="0" presId="urn:microsoft.com/office/officeart/2009/3/layout/StepUpProcess"/>
    <dgm:cxn modelId="{277235D5-E99A-445F-A11E-41B1212F3283}" srcId="{1AE5E7B6-5D9F-4016-9E36-73F7686E91D2}" destId="{61CAAB67-3D4B-4019-8FE7-30C675B94E07}" srcOrd="1" destOrd="0" parTransId="{EC877453-8AD1-4631-9EE1-75BA4002D14D}" sibTransId="{292816EE-F1B7-4159-8767-7D52312081B7}"/>
    <dgm:cxn modelId="{A600BDC8-DE3A-4A0F-B13F-6A0227B2BF06}" srcId="{1AE5E7B6-5D9F-4016-9E36-73F7686E91D2}" destId="{193DB256-83FC-41A4-8126-1F0B4EB6C176}" srcOrd="0" destOrd="0" parTransId="{0C8888CB-0827-4F20-874D-BF5DDA7E3767}" sibTransId="{A2A413A6-8888-45FE-B90D-7CBAF7CD2F0E}"/>
    <dgm:cxn modelId="{83793071-6F1E-4AF2-8753-8278F81C56A6}" type="presParOf" srcId="{47066EED-C403-4BF3-9E10-9F26F220F18A}" destId="{2A0D9895-1D8C-4D81-8E38-B4B24994951C}" srcOrd="0" destOrd="0" presId="urn:microsoft.com/office/officeart/2009/3/layout/StepUpProcess"/>
    <dgm:cxn modelId="{44061396-DED6-48DB-8E51-73C09F00ACAE}" type="presParOf" srcId="{2A0D9895-1D8C-4D81-8E38-B4B24994951C}" destId="{146A80FB-8990-4FD6-A92D-C1D124C899A9}" srcOrd="0" destOrd="0" presId="urn:microsoft.com/office/officeart/2009/3/layout/StepUpProcess"/>
    <dgm:cxn modelId="{7A4E338D-A6D1-40EF-AD08-3F6E97A2C430}" type="presParOf" srcId="{2A0D9895-1D8C-4D81-8E38-B4B24994951C}" destId="{6A3798E9-25E8-463C-B302-9F617DC70113}" srcOrd="1" destOrd="0" presId="urn:microsoft.com/office/officeart/2009/3/layout/StepUpProcess"/>
    <dgm:cxn modelId="{E4B11376-0861-44A4-9B60-374C650DC8B4}" type="presParOf" srcId="{2A0D9895-1D8C-4D81-8E38-B4B24994951C}" destId="{7F3C9B38-943B-4CC6-B65A-C94F94E06051}" srcOrd="2" destOrd="0" presId="urn:microsoft.com/office/officeart/2009/3/layout/StepUpProcess"/>
    <dgm:cxn modelId="{2180A0C8-8583-40A3-8C0A-93472BD92ECC}" type="presParOf" srcId="{47066EED-C403-4BF3-9E10-9F26F220F18A}" destId="{9A6F8717-05E6-4F09-A1A2-54FA0F599308}" srcOrd="1" destOrd="0" presId="urn:microsoft.com/office/officeart/2009/3/layout/StepUpProcess"/>
    <dgm:cxn modelId="{0E9E6E37-1474-41E9-9D57-D59E41DEF847}" type="presParOf" srcId="{9A6F8717-05E6-4F09-A1A2-54FA0F599308}" destId="{B1443FCA-5677-4BD8-B5FA-7720D7977CED}" srcOrd="0" destOrd="0" presId="urn:microsoft.com/office/officeart/2009/3/layout/StepUpProcess"/>
    <dgm:cxn modelId="{144138E9-D8CC-4A82-9C24-2CC89DF6A4D6}" type="presParOf" srcId="{47066EED-C403-4BF3-9E10-9F26F220F18A}" destId="{68E6E4E2-F537-431E-BC91-84EA931C98C2}" srcOrd="2" destOrd="0" presId="urn:microsoft.com/office/officeart/2009/3/layout/StepUpProcess"/>
    <dgm:cxn modelId="{BECEBEB2-3DE7-4A35-BFB0-27381338B89B}" type="presParOf" srcId="{68E6E4E2-F537-431E-BC91-84EA931C98C2}" destId="{75F9BD3F-3BEF-4B47-BA40-7EB21ECEEC07}" srcOrd="0" destOrd="0" presId="urn:microsoft.com/office/officeart/2009/3/layout/StepUpProcess"/>
    <dgm:cxn modelId="{B9C187E1-5E28-407D-96F7-C10C9547690F}" type="presParOf" srcId="{68E6E4E2-F537-431E-BC91-84EA931C98C2}" destId="{36C7F03A-A672-4BD9-85A6-1545BC23B01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AE90D-F05F-4818-9514-4610DF476CE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D5885-2C25-4C6E-A623-E219E5C373CA}">
      <dgm:prSet phldrT="[Текст]" custT="1"/>
      <dgm:spPr/>
      <dgm:t>
        <a:bodyPr/>
        <a:lstStyle/>
        <a:p>
          <a:r>
            <a:rPr lang="en-US" sz="1000" dirty="0" smtClean="0"/>
            <a:t> </a:t>
          </a:r>
          <a:r>
            <a:rPr lang="en-US" sz="1200" b="1" dirty="0" smtClean="0"/>
            <a:t>I know</a:t>
          </a:r>
          <a:endParaRPr lang="ru-RU" sz="1200" b="1" dirty="0"/>
        </a:p>
      </dgm:t>
    </dgm:pt>
    <dgm:pt modelId="{1516AFDE-F74E-4EDF-BFAC-C6DFA0471AEE}" type="parTrans" cxnId="{9886B941-3124-4046-8D31-1C1D3057B5C9}">
      <dgm:prSet/>
      <dgm:spPr/>
      <dgm:t>
        <a:bodyPr/>
        <a:lstStyle/>
        <a:p>
          <a:endParaRPr lang="ru-RU"/>
        </a:p>
      </dgm:t>
    </dgm:pt>
    <dgm:pt modelId="{6A4331CC-D7FB-4BE0-9FFF-2BD6953D5503}" type="sibTrans" cxnId="{9886B941-3124-4046-8D31-1C1D3057B5C9}">
      <dgm:prSet/>
      <dgm:spPr/>
      <dgm:t>
        <a:bodyPr/>
        <a:lstStyle/>
        <a:p>
          <a:endParaRPr lang="ru-RU"/>
        </a:p>
      </dgm:t>
    </dgm:pt>
    <dgm:pt modelId="{AE29F82B-2298-4D37-A575-EA8E6389B11D}">
      <dgm:prSet phldrT="[Текст]" custT="1"/>
      <dgm:spPr/>
      <dgm:t>
        <a:bodyPr/>
        <a:lstStyle/>
        <a:p>
          <a:pPr algn="ctr"/>
          <a:r>
            <a:rPr lang="en-US" sz="1200" b="1" dirty="0" smtClean="0"/>
            <a:t>I want to know</a:t>
          </a:r>
          <a:r>
            <a:rPr lang="ru-RU" sz="1200" b="1" dirty="0" smtClean="0"/>
            <a:t>!  </a:t>
          </a:r>
          <a:endParaRPr lang="ru-RU" sz="1200" b="1" dirty="0"/>
        </a:p>
      </dgm:t>
    </dgm:pt>
    <dgm:pt modelId="{A0E38210-9ADF-4F9D-B81E-DB519D8E1B14}" type="parTrans" cxnId="{62FDA9C7-A4DA-449B-A676-6A3307AE6D2F}">
      <dgm:prSet/>
      <dgm:spPr/>
      <dgm:t>
        <a:bodyPr/>
        <a:lstStyle/>
        <a:p>
          <a:endParaRPr lang="ru-RU"/>
        </a:p>
      </dgm:t>
    </dgm:pt>
    <dgm:pt modelId="{413C1CB0-3611-4A03-A6F1-B3B7546D3B32}" type="sibTrans" cxnId="{62FDA9C7-A4DA-449B-A676-6A3307AE6D2F}">
      <dgm:prSet/>
      <dgm:spPr/>
      <dgm:t>
        <a:bodyPr/>
        <a:lstStyle/>
        <a:p>
          <a:endParaRPr lang="ru-RU"/>
        </a:p>
      </dgm:t>
    </dgm:pt>
    <dgm:pt modelId="{B198033C-9BF1-4579-A7FB-4B612B622D67}">
      <dgm:prSet phldrT="[Текст]" custT="1"/>
      <dgm:spPr/>
      <dgm:t>
        <a:bodyPr/>
        <a:lstStyle/>
        <a:p>
          <a:pPr algn="ctr"/>
          <a:r>
            <a:rPr lang="en-US" sz="1200" b="1" dirty="0" smtClean="0"/>
            <a:t>I’ve learnt</a:t>
          </a:r>
          <a:endParaRPr lang="ru-RU" sz="1200" b="1" dirty="0"/>
        </a:p>
      </dgm:t>
    </dgm:pt>
    <dgm:pt modelId="{6CE897A1-A1BE-420F-85EF-C8BA6C386764}" type="parTrans" cxnId="{C8321D1B-A994-475D-9B2A-6214B551B878}">
      <dgm:prSet/>
      <dgm:spPr/>
      <dgm:t>
        <a:bodyPr/>
        <a:lstStyle/>
        <a:p>
          <a:endParaRPr lang="ru-RU"/>
        </a:p>
      </dgm:t>
    </dgm:pt>
    <dgm:pt modelId="{D24E6316-4EF4-43E3-ADF9-7E356903A508}" type="sibTrans" cxnId="{C8321D1B-A994-475D-9B2A-6214B551B878}">
      <dgm:prSet/>
      <dgm:spPr/>
      <dgm:t>
        <a:bodyPr/>
        <a:lstStyle/>
        <a:p>
          <a:endParaRPr lang="ru-RU"/>
        </a:p>
      </dgm:t>
    </dgm:pt>
    <dgm:pt modelId="{D5BC0B8A-31B9-44CA-B994-E5CC52ADD4D3}">
      <dgm:prSet custT="1"/>
      <dgm:spPr/>
      <dgm:t>
        <a:bodyPr/>
        <a:lstStyle/>
        <a:p>
          <a:pPr algn="ctr"/>
          <a:r>
            <a:rPr lang="en-US" sz="1200" b="1" dirty="0" smtClean="0"/>
            <a:t>I’ve created</a:t>
          </a:r>
          <a:r>
            <a:rPr lang="ru-RU" sz="1200" b="1" dirty="0" smtClean="0"/>
            <a:t>! </a:t>
          </a:r>
          <a:endParaRPr lang="ru-RU" sz="1200" b="1" dirty="0"/>
        </a:p>
      </dgm:t>
    </dgm:pt>
    <dgm:pt modelId="{AFDF727F-3590-4F5B-8843-3612C4C99F96}" type="parTrans" cxnId="{6011FB3E-ED46-46D3-BCCE-DE201B26DA15}">
      <dgm:prSet/>
      <dgm:spPr/>
      <dgm:t>
        <a:bodyPr/>
        <a:lstStyle/>
        <a:p>
          <a:endParaRPr lang="ru-RU"/>
        </a:p>
      </dgm:t>
    </dgm:pt>
    <dgm:pt modelId="{9B339BF3-DC0A-4343-9768-79255E31BD78}" type="sibTrans" cxnId="{6011FB3E-ED46-46D3-BCCE-DE201B26DA15}">
      <dgm:prSet/>
      <dgm:spPr/>
      <dgm:t>
        <a:bodyPr/>
        <a:lstStyle/>
        <a:p>
          <a:endParaRPr lang="ru-RU"/>
        </a:p>
      </dgm:t>
    </dgm:pt>
    <dgm:pt modelId="{0D63D563-728A-4BDA-8E27-646BC06F6F5D}" type="pres">
      <dgm:prSet presAssocID="{230AE90D-F05F-4818-9514-4610DF476C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7ECEF3-D6DB-4FB4-B971-F104CB42E47F}" type="pres">
      <dgm:prSet presAssocID="{502D5885-2C25-4C6E-A623-E219E5C373CA}" presName="composite" presStyleCnt="0"/>
      <dgm:spPr/>
    </dgm:pt>
    <dgm:pt modelId="{BE358F10-91D5-47D3-B546-8F300B9E3F26}" type="pres">
      <dgm:prSet presAssocID="{502D5885-2C25-4C6E-A623-E219E5C373CA}" presName="LShape" presStyleLbl="alignNode1" presStyleIdx="0" presStyleCnt="7"/>
      <dgm:spPr/>
    </dgm:pt>
    <dgm:pt modelId="{001471C8-F564-4BED-A369-F7A1009E0A2C}" type="pres">
      <dgm:prSet presAssocID="{502D5885-2C25-4C6E-A623-E219E5C373C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24AE2-A4B3-497C-B8B7-CD81BD3A3D7E}" type="pres">
      <dgm:prSet presAssocID="{502D5885-2C25-4C6E-A623-E219E5C373CA}" presName="Triangle" presStyleLbl="alignNode1" presStyleIdx="1" presStyleCnt="7"/>
      <dgm:spPr/>
    </dgm:pt>
    <dgm:pt modelId="{05D98404-724A-4212-8F68-E7E9CB5F86E3}" type="pres">
      <dgm:prSet presAssocID="{6A4331CC-D7FB-4BE0-9FFF-2BD6953D5503}" presName="sibTrans" presStyleCnt="0"/>
      <dgm:spPr/>
    </dgm:pt>
    <dgm:pt modelId="{CF2B2E50-4228-4BBF-9D84-3A721B1A1A2E}" type="pres">
      <dgm:prSet presAssocID="{6A4331CC-D7FB-4BE0-9FFF-2BD6953D5503}" presName="space" presStyleCnt="0"/>
      <dgm:spPr/>
    </dgm:pt>
    <dgm:pt modelId="{EAA4FCDC-A369-488C-BB40-F480F2F0A63A}" type="pres">
      <dgm:prSet presAssocID="{AE29F82B-2298-4D37-A575-EA8E6389B11D}" presName="composite" presStyleCnt="0"/>
      <dgm:spPr/>
    </dgm:pt>
    <dgm:pt modelId="{6930553D-DFAD-430F-A012-A91EC7F75995}" type="pres">
      <dgm:prSet presAssocID="{AE29F82B-2298-4D37-A575-EA8E6389B11D}" presName="LShape" presStyleLbl="alignNode1" presStyleIdx="2" presStyleCnt="7"/>
      <dgm:spPr/>
    </dgm:pt>
    <dgm:pt modelId="{5DD0549A-102A-44E7-AAC9-B592E7869D66}" type="pres">
      <dgm:prSet presAssocID="{AE29F82B-2298-4D37-A575-EA8E6389B11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12D20-E630-4435-A720-271D6FB52159}" type="pres">
      <dgm:prSet presAssocID="{AE29F82B-2298-4D37-A575-EA8E6389B11D}" presName="Triangle" presStyleLbl="alignNode1" presStyleIdx="3" presStyleCnt="7"/>
      <dgm:spPr/>
    </dgm:pt>
    <dgm:pt modelId="{B98B16D4-8179-4F28-B255-5890E34B35F2}" type="pres">
      <dgm:prSet presAssocID="{413C1CB0-3611-4A03-A6F1-B3B7546D3B32}" presName="sibTrans" presStyleCnt="0"/>
      <dgm:spPr/>
    </dgm:pt>
    <dgm:pt modelId="{041F5A20-FFF0-4EC5-A549-9235859AB33E}" type="pres">
      <dgm:prSet presAssocID="{413C1CB0-3611-4A03-A6F1-B3B7546D3B32}" presName="space" presStyleCnt="0"/>
      <dgm:spPr/>
    </dgm:pt>
    <dgm:pt modelId="{0CB65577-F9D8-4DD2-A9C3-5E98EEB8CB82}" type="pres">
      <dgm:prSet presAssocID="{B198033C-9BF1-4579-A7FB-4B612B622D67}" presName="composite" presStyleCnt="0"/>
      <dgm:spPr/>
    </dgm:pt>
    <dgm:pt modelId="{CCEA092E-0ABF-410E-BE29-B21BDE3B6E94}" type="pres">
      <dgm:prSet presAssocID="{B198033C-9BF1-4579-A7FB-4B612B622D67}" presName="LShape" presStyleLbl="alignNode1" presStyleIdx="4" presStyleCnt="7"/>
      <dgm:spPr/>
    </dgm:pt>
    <dgm:pt modelId="{5D07A7E3-C955-4F95-A486-7314CE474DCF}" type="pres">
      <dgm:prSet presAssocID="{B198033C-9BF1-4579-A7FB-4B612B622D6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710AB-677C-4C45-A8AF-12110FC79D3B}" type="pres">
      <dgm:prSet presAssocID="{B198033C-9BF1-4579-A7FB-4B612B622D67}" presName="Triangle" presStyleLbl="alignNode1" presStyleIdx="5" presStyleCnt="7"/>
      <dgm:spPr/>
    </dgm:pt>
    <dgm:pt modelId="{38D99645-4F63-4503-AAB2-5DAC3A107344}" type="pres">
      <dgm:prSet presAssocID="{D24E6316-4EF4-43E3-ADF9-7E356903A508}" presName="sibTrans" presStyleCnt="0"/>
      <dgm:spPr/>
    </dgm:pt>
    <dgm:pt modelId="{3A039054-E4FD-49C5-BAED-13624C97E27D}" type="pres">
      <dgm:prSet presAssocID="{D24E6316-4EF4-43E3-ADF9-7E356903A508}" presName="space" presStyleCnt="0"/>
      <dgm:spPr/>
    </dgm:pt>
    <dgm:pt modelId="{61739D17-0B47-4176-BBAF-73C404CF8E0C}" type="pres">
      <dgm:prSet presAssocID="{D5BC0B8A-31B9-44CA-B994-E5CC52ADD4D3}" presName="composite" presStyleCnt="0"/>
      <dgm:spPr/>
    </dgm:pt>
    <dgm:pt modelId="{C1FF622C-3BB9-4505-9CAC-684C3DCD2709}" type="pres">
      <dgm:prSet presAssocID="{D5BC0B8A-31B9-44CA-B994-E5CC52ADD4D3}" presName="LShape" presStyleLbl="alignNode1" presStyleIdx="6" presStyleCnt="7"/>
      <dgm:spPr/>
    </dgm:pt>
    <dgm:pt modelId="{CE34CE21-6975-450D-BE0E-6640D74BC410}" type="pres">
      <dgm:prSet presAssocID="{D5BC0B8A-31B9-44CA-B994-E5CC52ADD4D3}" presName="ParentText" presStyleLbl="revTx" presStyleIdx="3" presStyleCnt="4" custScaleX="149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DA9C7-A4DA-449B-A676-6A3307AE6D2F}" srcId="{230AE90D-F05F-4818-9514-4610DF476CEC}" destId="{AE29F82B-2298-4D37-A575-EA8E6389B11D}" srcOrd="1" destOrd="0" parTransId="{A0E38210-9ADF-4F9D-B81E-DB519D8E1B14}" sibTransId="{413C1CB0-3611-4A03-A6F1-B3B7546D3B32}"/>
    <dgm:cxn modelId="{7B2271DA-2578-44CE-9295-6BE83F07FF07}" type="presOf" srcId="{230AE90D-F05F-4818-9514-4610DF476CEC}" destId="{0D63D563-728A-4BDA-8E27-646BC06F6F5D}" srcOrd="0" destOrd="0" presId="urn:microsoft.com/office/officeart/2009/3/layout/StepUpProcess"/>
    <dgm:cxn modelId="{9886B941-3124-4046-8D31-1C1D3057B5C9}" srcId="{230AE90D-F05F-4818-9514-4610DF476CEC}" destId="{502D5885-2C25-4C6E-A623-E219E5C373CA}" srcOrd="0" destOrd="0" parTransId="{1516AFDE-F74E-4EDF-BFAC-C6DFA0471AEE}" sibTransId="{6A4331CC-D7FB-4BE0-9FFF-2BD6953D5503}"/>
    <dgm:cxn modelId="{A411E1C3-6FA2-4D4D-9225-92AED64763CA}" type="presOf" srcId="{B198033C-9BF1-4579-A7FB-4B612B622D67}" destId="{5D07A7E3-C955-4F95-A486-7314CE474DCF}" srcOrd="0" destOrd="0" presId="urn:microsoft.com/office/officeart/2009/3/layout/StepUpProcess"/>
    <dgm:cxn modelId="{D03F9DE6-B7F3-4022-BCE8-5FBEF5AA4DC4}" type="presOf" srcId="{D5BC0B8A-31B9-44CA-B994-E5CC52ADD4D3}" destId="{CE34CE21-6975-450D-BE0E-6640D74BC410}" srcOrd="0" destOrd="0" presId="urn:microsoft.com/office/officeart/2009/3/layout/StepUpProcess"/>
    <dgm:cxn modelId="{3EF6E49D-6EF0-4760-A6D3-010F40C9B75D}" type="presOf" srcId="{502D5885-2C25-4C6E-A623-E219E5C373CA}" destId="{001471C8-F564-4BED-A369-F7A1009E0A2C}" srcOrd="0" destOrd="0" presId="urn:microsoft.com/office/officeart/2009/3/layout/StepUpProcess"/>
    <dgm:cxn modelId="{6011FB3E-ED46-46D3-BCCE-DE201B26DA15}" srcId="{230AE90D-F05F-4818-9514-4610DF476CEC}" destId="{D5BC0B8A-31B9-44CA-B994-E5CC52ADD4D3}" srcOrd="3" destOrd="0" parTransId="{AFDF727F-3590-4F5B-8843-3612C4C99F96}" sibTransId="{9B339BF3-DC0A-4343-9768-79255E31BD78}"/>
    <dgm:cxn modelId="{FD4FA278-2BDD-4E5B-97B8-775F270A4451}" type="presOf" srcId="{AE29F82B-2298-4D37-A575-EA8E6389B11D}" destId="{5DD0549A-102A-44E7-AAC9-B592E7869D66}" srcOrd="0" destOrd="0" presId="urn:microsoft.com/office/officeart/2009/3/layout/StepUpProcess"/>
    <dgm:cxn modelId="{C8321D1B-A994-475D-9B2A-6214B551B878}" srcId="{230AE90D-F05F-4818-9514-4610DF476CEC}" destId="{B198033C-9BF1-4579-A7FB-4B612B622D67}" srcOrd="2" destOrd="0" parTransId="{6CE897A1-A1BE-420F-85EF-C8BA6C386764}" sibTransId="{D24E6316-4EF4-43E3-ADF9-7E356903A508}"/>
    <dgm:cxn modelId="{8635B148-0363-420E-84F6-130AEB1614ED}" type="presParOf" srcId="{0D63D563-728A-4BDA-8E27-646BC06F6F5D}" destId="{4A7ECEF3-D6DB-4FB4-B971-F104CB42E47F}" srcOrd="0" destOrd="0" presId="urn:microsoft.com/office/officeart/2009/3/layout/StepUpProcess"/>
    <dgm:cxn modelId="{06AE5453-7F3D-4247-A487-4E891753652E}" type="presParOf" srcId="{4A7ECEF3-D6DB-4FB4-B971-F104CB42E47F}" destId="{BE358F10-91D5-47D3-B546-8F300B9E3F26}" srcOrd="0" destOrd="0" presId="urn:microsoft.com/office/officeart/2009/3/layout/StepUpProcess"/>
    <dgm:cxn modelId="{B62CE53B-AAF4-4006-9A65-35F2BCBB44C7}" type="presParOf" srcId="{4A7ECEF3-D6DB-4FB4-B971-F104CB42E47F}" destId="{001471C8-F564-4BED-A369-F7A1009E0A2C}" srcOrd="1" destOrd="0" presId="urn:microsoft.com/office/officeart/2009/3/layout/StepUpProcess"/>
    <dgm:cxn modelId="{BB700825-9657-4F65-A654-7B55B436E79F}" type="presParOf" srcId="{4A7ECEF3-D6DB-4FB4-B971-F104CB42E47F}" destId="{8A524AE2-A4B3-497C-B8B7-CD81BD3A3D7E}" srcOrd="2" destOrd="0" presId="urn:microsoft.com/office/officeart/2009/3/layout/StepUpProcess"/>
    <dgm:cxn modelId="{5EC8AFE5-0A86-4B45-B766-0C983CDED09D}" type="presParOf" srcId="{0D63D563-728A-4BDA-8E27-646BC06F6F5D}" destId="{05D98404-724A-4212-8F68-E7E9CB5F86E3}" srcOrd="1" destOrd="0" presId="urn:microsoft.com/office/officeart/2009/3/layout/StepUpProcess"/>
    <dgm:cxn modelId="{504DB4F5-F6F7-4A43-86C3-DC2562877EEA}" type="presParOf" srcId="{05D98404-724A-4212-8F68-E7E9CB5F86E3}" destId="{CF2B2E50-4228-4BBF-9D84-3A721B1A1A2E}" srcOrd="0" destOrd="0" presId="urn:microsoft.com/office/officeart/2009/3/layout/StepUpProcess"/>
    <dgm:cxn modelId="{74E098CC-8C89-4AF5-88C5-DB239C17B149}" type="presParOf" srcId="{0D63D563-728A-4BDA-8E27-646BC06F6F5D}" destId="{EAA4FCDC-A369-488C-BB40-F480F2F0A63A}" srcOrd="2" destOrd="0" presId="urn:microsoft.com/office/officeart/2009/3/layout/StepUpProcess"/>
    <dgm:cxn modelId="{46B48C76-DD4A-4446-904F-5E446B26E1B2}" type="presParOf" srcId="{EAA4FCDC-A369-488C-BB40-F480F2F0A63A}" destId="{6930553D-DFAD-430F-A012-A91EC7F75995}" srcOrd="0" destOrd="0" presId="urn:microsoft.com/office/officeart/2009/3/layout/StepUpProcess"/>
    <dgm:cxn modelId="{EC5A7774-7CA0-459C-BE05-D09556FC2756}" type="presParOf" srcId="{EAA4FCDC-A369-488C-BB40-F480F2F0A63A}" destId="{5DD0549A-102A-44E7-AAC9-B592E7869D66}" srcOrd="1" destOrd="0" presId="urn:microsoft.com/office/officeart/2009/3/layout/StepUpProcess"/>
    <dgm:cxn modelId="{35568765-DE3D-4868-BED7-24D7D658C2C8}" type="presParOf" srcId="{EAA4FCDC-A369-488C-BB40-F480F2F0A63A}" destId="{10012D20-E630-4435-A720-271D6FB52159}" srcOrd="2" destOrd="0" presId="urn:microsoft.com/office/officeart/2009/3/layout/StepUpProcess"/>
    <dgm:cxn modelId="{7535DB13-4109-490C-9EC3-351BFF65812C}" type="presParOf" srcId="{0D63D563-728A-4BDA-8E27-646BC06F6F5D}" destId="{B98B16D4-8179-4F28-B255-5890E34B35F2}" srcOrd="3" destOrd="0" presId="urn:microsoft.com/office/officeart/2009/3/layout/StepUpProcess"/>
    <dgm:cxn modelId="{0994451A-F403-4CFC-AA83-4BE8DC707078}" type="presParOf" srcId="{B98B16D4-8179-4F28-B255-5890E34B35F2}" destId="{041F5A20-FFF0-4EC5-A549-9235859AB33E}" srcOrd="0" destOrd="0" presId="urn:microsoft.com/office/officeart/2009/3/layout/StepUpProcess"/>
    <dgm:cxn modelId="{7B6DD056-236E-49E7-B9F0-B9700676E7A8}" type="presParOf" srcId="{0D63D563-728A-4BDA-8E27-646BC06F6F5D}" destId="{0CB65577-F9D8-4DD2-A9C3-5E98EEB8CB82}" srcOrd="4" destOrd="0" presId="urn:microsoft.com/office/officeart/2009/3/layout/StepUpProcess"/>
    <dgm:cxn modelId="{FDB35E6B-B31C-4128-AF3A-0AE30FACEF1A}" type="presParOf" srcId="{0CB65577-F9D8-4DD2-A9C3-5E98EEB8CB82}" destId="{CCEA092E-0ABF-410E-BE29-B21BDE3B6E94}" srcOrd="0" destOrd="0" presId="urn:microsoft.com/office/officeart/2009/3/layout/StepUpProcess"/>
    <dgm:cxn modelId="{9CD0E43C-6BAC-4B57-AB53-FDB1E0C5C667}" type="presParOf" srcId="{0CB65577-F9D8-4DD2-A9C3-5E98EEB8CB82}" destId="{5D07A7E3-C955-4F95-A486-7314CE474DCF}" srcOrd="1" destOrd="0" presId="urn:microsoft.com/office/officeart/2009/3/layout/StepUpProcess"/>
    <dgm:cxn modelId="{69CEE450-C5BF-4CC9-9DA2-A0F8088B7850}" type="presParOf" srcId="{0CB65577-F9D8-4DD2-A9C3-5E98EEB8CB82}" destId="{A16710AB-677C-4C45-A8AF-12110FC79D3B}" srcOrd="2" destOrd="0" presId="urn:microsoft.com/office/officeart/2009/3/layout/StepUpProcess"/>
    <dgm:cxn modelId="{B6E74AD5-A3AC-4C6C-8F34-DB0BB3282862}" type="presParOf" srcId="{0D63D563-728A-4BDA-8E27-646BC06F6F5D}" destId="{38D99645-4F63-4503-AAB2-5DAC3A107344}" srcOrd="5" destOrd="0" presId="urn:microsoft.com/office/officeart/2009/3/layout/StepUpProcess"/>
    <dgm:cxn modelId="{54AB09EB-7994-47A1-85D1-48206A21D64C}" type="presParOf" srcId="{38D99645-4F63-4503-AAB2-5DAC3A107344}" destId="{3A039054-E4FD-49C5-BAED-13624C97E27D}" srcOrd="0" destOrd="0" presId="urn:microsoft.com/office/officeart/2009/3/layout/StepUpProcess"/>
    <dgm:cxn modelId="{EBC1FF49-44BA-4F58-9C2B-1DE9BF16F499}" type="presParOf" srcId="{0D63D563-728A-4BDA-8E27-646BC06F6F5D}" destId="{61739D17-0B47-4176-BBAF-73C404CF8E0C}" srcOrd="6" destOrd="0" presId="urn:microsoft.com/office/officeart/2009/3/layout/StepUpProcess"/>
    <dgm:cxn modelId="{8365E2DE-0D1F-4DD2-9B6F-4953724D2482}" type="presParOf" srcId="{61739D17-0B47-4176-BBAF-73C404CF8E0C}" destId="{C1FF622C-3BB9-4505-9CAC-684C3DCD2709}" srcOrd="0" destOrd="0" presId="urn:microsoft.com/office/officeart/2009/3/layout/StepUpProcess"/>
    <dgm:cxn modelId="{BC123D0C-AA46-43AD-877F-E64A663498EE}" type="presParOf" srcId="{61739D17-0B47-4176-BBAF-73C404CF8E0C}" destId="{CE34CE21-6975-450D-BE0E-6640D74BC4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80FB-8990-4FD6-A92D-C1D124C899A9}">
      <dsp:nvSpPr>
        <dsp:cNvPr id="0" name=""/>
        <dsp:cNvSpPr/>
      </dsp:nvSpPr>
      <dsp:spPr>
        <a:xfrm rot="5400000">
          <a:off x="726447" y="112298"/>
          <a:ext cx="907532" cy="15101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798E9-25E8-463C-B302-9F617DC70113}">
      <dsp:nvSpPr>
        <dsp:cNvPr id="0" name=""/>
        <dsp:cNvSpPr/>
      </dsp:nvSpPr>
      <dsp:spPr>
        <a:xfrm>
          <a:off x="574957" y="563497"/>
          <a:ext cx="1363339" cy="119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2014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  82%</a:t>
          </a:r>
          <a:endParaRPr lang="ru-RU" sz="2600" b="1" kern="1200" dirty="0"/>
        </a:p>
      </dsp:txBody>
      <dsp:txXfrm>
        <a:off x="574957" y="563497"/>
        <a:ext cx="1363339" cy="1195047"/>
      </dsp:txXfrm>
    </dsp:sp>
    <dsp:sp modelId="{7F3C9B38-943B-4CC6-B65A-C94F94E06051}">
      <dsp:nvSpPr>
        <dsp:cNvPr id="0" name=""/>
        <dsp:cNvSpPr/>
      </dsp:nvSpPr>
      <dsp:spPr>
        <a:xfrm>
          <a:off x="1681063" y="1122"/>
          <a:ext cx="257233" cy="257233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0"/>
            <a:satOff val="-9663"/>
            <a:lumOff val="32435"/>
            <a:alphaOff val="0"/>
          </a:schemeClr>
        </a:solidFill>
        <a:ln w="28575" cap="flat" cmpd="sng" algn="ctr">
          <a:solidFill>
            <a:schemeClr val="accent2">
              <a:shade val="50000"/>
              <a:hueOff val="0"/>
              <a:satOff val="-9663"/>
              <a:lumOff val="32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9BD3F-3BEF-4B47-BA40-7EB21ECEEC07}">
      <dsp:nvSpPr>
        <dsp:cNvPr id="0" name=""/>
        <dsp:cNvSpPr/>
      </dsp:nvSpPr>
      <dsp:spPr>
        <a:xfrm rot="5400000">
          <a:off x="2395441" y="-300695"/>
          <a:ext cx="907532" cy="15101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-9663"/>
            <a:lumOff val="32435"/>
            <a:alphaOff val="0"/>
          </a:schemeClr>
        </a:solidFill>
        <a:ln w="28575" cap="flat" cmpd="sng" algn="ctr">
          <a:solidFill>
            <a:schemeClr val="accent2">
              <a:shade val="50000"/>
              <a:hueOff val="0"/>
              <a:satOff val="-9663"/>
              <a:lumOff val="32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F03A-A672-4BD9-85A6-1545BC23B013}">
      <dsp:nvSpPr>
        <dsp:cNvPr id="0" name=""/>
        <dsp:cNvSpPr/>
      </dsp:nvSpPr>
      <dsp:spPr>
        <a:xfrm>
          <a:off x="2243951" y="150503"/>
          <a:ext cx="1363339" cy="119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2015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 89%</a:t>
          </a:r>
          <a:endParaRPr lang="ru-RU" sz="2600" b="1" kern="1200" dirty="0"/>
        </a:p>
      </dsp:txBody>
      <dsp:txXfrm>
        <a:off x="2243951" y="150503"/>
        <a:ext cx="1363339" cy="1195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A80FB-8990-4FD6-A92D-C1D124C899A9}">
      <dsp:nvSpPr>
        <dsp:cNvPr id="0" name=""/>
        <dsp:cNvSpPr/>
      </dsp:nvSpPr>
      <dsp:spPr>
        <a:xfrm rot="5400000">
          <a:off x="568252" y="129722"/>
          <a:ext cx="1048342" cy="17444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798E9-25E8-463C-B302-9F617DC70113}">
      <dsp:nvSpPr>
        <dsp:cNvPr id="0" name=""/>
        <dsp:cNvSpPr/>
      </dsp:nvSpPr>
      <dsp:spPr>
        <a:xfrm>
          <a:off x="393257" y="650927"/>
          <a:ext cx="1574870" cy="1380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2014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Участник -1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Нет призеров</a:t>
          </a:r>
          <a:endParaRPr lang="ru-RU" sz="1600" b="1" kern="1200" dirty="0"/>
        </a:p>
      </dsp:txBody>
      <dsp:txXfrm>
        <a:off x="393257" y="650927"/>
        <a:ext cx="1574870" cy="1380466"/>
      </dsp:txXfrm>
    </dsp:sp>
    <dsp:sp modelId="{7F3C9B38-943B-4CC6-B65A-C94F94E06051}">
      <dsp:nvSpPr>
        <dsp:cNvPr id="0" name=""/>
        <dsp:cNvSpPr/>
      </dsp:nvSpPr>
      <dsp:spPr>
        <a:xfrm>
          <a:off x="1670982" y="1296"/>
          <a:ext cx="297145" cy="297145"/>
        </a:xfrm>
        <a:prstGeom prst="triangle">
          <a:avLst>
            <a:gd name="adj" fmla="val 100000"/>
          </a:avLst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2">
              <a:shade val="50000"/>
              <a:hueOff val="0"/>
              <a:satOff val="-9663"/>
              <a:lumOff val="32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9BD3F-3BEF-4B47-BA40-7EB21ECEEC07}">
      <dsp:nvSpPr>
        <dsp:cNvPr id="0" name=""/>
        <dsp:cNvSpPr/>
      </dsp:nvSpPr>
      <dsp:spPr>
        <a:xfrm rot="5400000">
          <a:off x="2502645" y="-347350"/>
          <a:ext cx="1048342" cy="17444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2">
              <a:shade val="50000"/>
              <a:hueOff val="0"/>
              <a:satOff val="-9663"/>
              <a:lumOff val="32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F03A-A672-4BD9-85A6-1545BC23B013}">
      <dsp:nvSpPr>
        <dsp:cNvPr id="0" name=""/>
        <dsp:cNvSpPr/>
      </dsp:nvSpPr>
      <dsp:spPr>
        <a:xfrm>
          <a:off x="2148163" y="173855"/>
          <a:ext cx="1933846" cy="1380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2015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Участников -8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Призеров - 4</a:t>
          </a:r>
          <a:endParaRPr lang="ru-RU" sz="1600" b="1" kern="1200" dirty="0"/>
        </a:p>
      </dsp:txBody>
      <dsp:txXfrm>
        <a:off x="2148163" y="173855"/>
        <a:ext cx="1933846" cy="1380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58F10-91D5-47D3-B546-8F300B9E3F26}">
      <dsp:nvSpPr>
        <dsp:cNvPr id="0" name=""/>
        <dsp:cNvSpPr/>
      </dsp:nvSpPr>
      <dsp:spPr>
        <a:xfrm rot="5400000">
          <a:off x="849362" y="418202"/>
          <a:ext cx="404386" cy="6728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471C8-F564-4BED-A369-F7A1009E0A2C}">
      <dsp:nvSpPr>
        <dsp:cNvPr id="0" name=""/>
        <dsp:cNvSpPr/>
      </dsp:nvSpPr>
      <dsp:spPr>
        <a:xfrm>
          <a:off x="781860" y="619251"/>
          <a:ext cx="607488" cy="53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en-US" sz="1200" b="1" kern="1200" dirty="0" smtClean="0"/>
            <a:t>I know</a:t>
          </a:r>
          <a:endParaRPr lang="ru-RU" sz="1200" b="1" kern="1200" dirty="0"/>
        </a:p>
      </dsp:txBody>
      <dsp:txXfrm>
        <a:off x="781860" y="619251"/>
        <a:ext cx="607488" cy="532499"/>
      </dsp:txXfrm>
    </dsp:sp>
    <dsp:sp modelId="{8A524AE2-A4B3-497C-B8B7-CD81BD3A3D7E}">
      <dsp:nvSpPr>
        <dsp:cNvPr id="0" name=""/>
        <dsp:cNvSpPr/>
      </dsp:nvSpPr>
      <dsp:spPr>
        <a:xfrm>
          <a:off x="1274727" y="368663"/>
          <a:ext cx="114620" cy="1146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0553D-DFAD-430F-A012-A91EC7F75995}">
      <dsp:nvSpPr>
        <dsp:cNvPr id="0" name=""/>
        <dsp:cNvSpPr/>
      </dsp:nvSpPr>
      <dsp:spPr>
        <a:xfrm rot="5400000">
          <a:off x="1593046" y="234176"/>
          <a:ext cx="404386" cy="6728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0549A-102A-44E7-AAC9-B592E7869D66}">
      <dsp:nvSpPr>
        <dsp:cNvPr id="0" name=""/>
        <dsp:cNvSpPr/>
      </dsp:nvSpPr>
      <dsp:spPr>
        <a:xfrm>
          <a:off x="1525544" y="435225"/>
          <a:ext cx="607488" cy="53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 want to know</a:t>
          </a:r>
          <a:r>
            <a:rPr lang="ru-RU" sz="1200" b="1" kern="1200" dirty="0" smtClean="0"/>
            <a:t>!  </a:t>
          </a:r>
          <a:endParaRPr lang="ru-RU" sz="1200" b="1" kern="1200" dirty="0"/>
        </a:p>
      </dsp:txBody>
      <dsp:txXfrm>
        <a:off x="1525544" y="435225"/>
        <a:ext cx="607488" cy="532499"/>
      </dsp:txXfrm>
    </dsp:sp>
    <dsp:sp modelId="{10012D20-E630-4435-A720-271D6FB52159}">
      <dsp:nvSpPr>
        <dsp:cNvPr id="0" name=""/>
        <dsp:cNvSpPr/>
      </dsp:nvSpPr>
      <dsp:spPr>
        <a:xfrm>
          <a:off x="2018412" y="184637"/>
          <a:ext cx="114620" cy="1146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092E-0ABF-410E-BE29-B21BDE3B6E94}">
      <dsp:nvSpPr>
        <dsp:cNvPr id="0" name=""/>
        <dsp:cNvSpPr/>
      </dsp:nvSpPr>
      <dsp:spPr>
        <a:xfrm rot="5400000">
          <a:off x="2336731" y="50151"/>
          <a:ext cx="404386" cy="6728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7A7E3-C955-4F95-A486-7314CE474DCF}">
      <dsp:nvSpPr>
        <dsp:cNvPr id="0" name=""/>
        <dsp:cNvSpPr/>
      </dsp:nvSpPr>
      <dsp:spPr>
        <a:xfrm>
          <a:off x="2269228" y="251200"/>
          <a:ext cx="607488" cy="53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I’ve learnt</a:t>
          </a:r>
          <a:endParaRPr lang="ru-RU" sz="1200" b="1" kern="1200" dirty="0"/>
        </a:p>
      </dsp:txBody>
      <dsp:txXfrm>
        <a:off x="2269228" y="251200"/>
        <a:ext cx="607488" cy="532499"/>
      </dsp:txXfrm>
    </dsp:sp>
    <dsp:sp modelId="{A16710AB-677C-4C45-A8AF-12110FC79D3B}">
      <dsp:nvSpPr>
        <dsp:cNvPr id="0" name=""/>
        <dsp:cNvSpPr/>
      </dsp:nvSpPr>
      <dsp:spPr>
        <a:xfrm>
          <a:off x="2762096" y="612"/>
          <a:ext cx="114620" cy="1146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F622C-3BB9-4505-9CAC-684C3DCD2709}">
      <dsp:nvSpPr>
        <dsp:cNvPr id="0" name=""/>
        <dsp:cNvSpPr/>
      </dsp:nvSpPr>
      <dsp:spPr>
        <a:xfrm rot="5400000">
          <a:off x="3164368" y="-133874"/>
          <a:ext cx="404386" cy="6728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4CE21-6975-450D-BE0E-6640D74BC410}">
      <dsp:nvSpPr>
        <dsp:cNvPr id="0" name=""/>
        <dsp:cNvSpPr/>
      </dsp:nvSpPr>
      <dsp:spPr>
        <a:xfrm>
          <a:off x="2946163" y="67174"/>
          <a:ext cx="908893" cy="532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I’ve created</a:t>
          </a:r>
          <a:r>
            <a:rPr lang="ru-RU" sz="1200" b="1" kern="1200" dirty="0" smtClean="0"/>
            <a:t>! </a:t>
          </a:r>
          <a:endParaRPr lang="ru-RU" sz="1200" b="1" kern="1200" dirty="0"/>
        </a:p>
      </dsp:txBody>
      <dsp:txXfrm>
        <a:off x="2946163" y="67174"/>
        <a:ext cx="908893" cy="532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832267-EEDE-40FA-89F3-BCBF70D6EAB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1AEEBA-FF0D-4F18-91D2-B731288F9C5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302400.userapi.com/v302400003/26cc/T9FXraJiuf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.ru/" TargetMode="External"/><Relationship Id="rId2" Type="http://schemas.openxmlformats.org/officeDocument/2006/relationships/hyperlink" Target="http://www.yaklass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chart" Target="../charts/chart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ultiurok.ru/rmoteacher-luga/files/tvorchieskii-proiekt-kolobok-i-novyi-ghod.html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302400.userapi.com/v302400003/26cc/T9FXraJiufs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.tspu.edu.ru/files/vestnik/PDF/articles/igna_o._n._115_119_3_131_2013.pdf" TargetMode="External"/><Relationship Id="rId2" Type="http://schemas.openxmlformats.org/officeDocument/2006/relationships/hyperlink" Target="http://sch97.minsk.edu.by/main.aspx?guid=289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2395" y="494116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Автор – </a:t>
            </a:r>
            <a:r>
              <a:rPr lang="ru-RU" b="1" dirty="0" err="1" smtClean="0"/>
              <a:t>Русинова</a:t>
            </a:r>
            <a:r>
              <a:rPr lang="ru-RU" b="1" dirty="0" smtClean="0"/>
              <a:t> Надежда Петровна</a:t>
            </a:r>
          </a:p>
          <a:p>
            <a:r>
              <a:rPr lang="ru-RU" b="1" dirty="0" smtClean="0"/>
              <a:t>Учитель английского языка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5540" y="1484784"/>
            <a:ext cx="61414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Модифицированная программа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«Путь к успеху»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110" y="2907092"/>
            <a:ext cx="68407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Система внеклассной работы с лингвистически одаренными детьми по английскому языку в общеобразовательной школе</a:t>
            </a:r>
          </a:p>
        </p:txBody>
      </p:sp>
      <p:pic>
        <p:nvPicPr>
          <p:cNvPr id="6" name="Picture 9" descr="http://cs302400.userapi.com/v302400003/26cc/T9FXraJiuf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75" y="1422016"/>
            <a:ext cx="1442228" cy="107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68775" y="5731515"/>
            <a:ext cx="94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2015 г.</a:t>
            </a:r>
          </a:p>
          <a:p>
            <a:r>
              <a:rPr lang="ru-RU" b="1" dirty="0" smtClean="0"/>
              <a:t>г. Луга</a:t>
            </a:r>
            <a:endParaRPr lang="ru-RU" b="1" dirty="0"/>
          </a:p>
        </p:txBody>
      </p:sp>
      <p:pic>
        <p:nvPicPr>
          <p:cNvPr id="2050" name="Picture 2" descr="D:\Documents and Settings\Rusinov\Рабочий стол\ярмарка инноваций-2015\вид шко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3" y="237066"/>
            <a:ext cx="1373803" cy="10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5453" y="4144373"/>
            <a:ext cx="68194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Направление –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общеинтеллектуальное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познавательное) </a:t>
            </a:r>
          </a:p>
        </p:txBody>
      </p:sp>
      <p:pic>
        <p:nvPicPr>
          <p:cNvPr id="17" name="Рисунок 16" descr="http://odessa.link.ua/var/board_photo/162947_link.u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00" y="2734102"/>
            <a:ext cx="1496829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043608" y="3336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МОУ «Средняя общеобразовательная школа №4»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21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6184"/>
            <a:ext cx="316835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Применение современных образовательных технологий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036" y="2001902"/>
            <a:ext cx="4572000" cy="403187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ИКТ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Активные </a:t>
            </a:r>
            <a:r>
              <a:rPr lang="ru-RU" sz="1600" dirty="0"/>
              <a:t>методы обучения (АМО): дискуссия, деловая игра, имитационные игры («Счастливый случай», «Веришь, не веришь, «Своя игра», Аукцион»),  круглый стол, интеллектуальный штурм, дебаты, групповая работа;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Проектные: творческие, исследовательские, информационные;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Технология портфолио;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Проблемное обучение;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Технология развивающего обучения;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Технология личностно-ориентированного обучения;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Технология коммуникативного обучения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Технология критического мышления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4718" y="787622"/>
            <a:ext cx="42484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Планирование нерегулярных, массовых, индивидуальных мероприятий по разделам: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6036" y="1772816"/>
            <a:ext cx="3168352" cy="480131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Традиции стран изучаемого языка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Праздники, концерты, конкурсы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Мир вокруг нас (региональный компонент)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Проектная деятельность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Олимпиадное движение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Культура стран изучаемого языка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Английский с удовольствием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Индивидуальный </a:t>
            </a:r>
            <a:r>
              <a:rPr lang="ru-RU" dirty="0" smtClean="0"/>
              <a:t>план </a:t>
            </a:r>
            <a:r>
              <a:rPr lang="ru-RU" dirty="0"/>
              <a:t>педагогического сопровождения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909" y="106096"/>
            <a:ext cx="2016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3807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96752"/>
            <a:ext cx="30963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Формирующее оценивание  (</a:t>
            </a:r>
            <a:r>
              <a:rPr lang="en-US" sz="1600" b="1" dirty="0"/>
              <a:t>formative</a:t>
            </a:r>
            <a:r>
              <a:rPr lang="ru-RU" sz="1600" b="1" dirty="0" smtClean="0"/>
              <a:t>)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04054"/>
            <a:ext cx="7015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 формы оценивания достижений 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обучающихся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внеклассной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3960440" cy="427809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Портфолио «Копилка успехов» (языковой)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Тестирование (диагностическое)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Самооценка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Взаимоконтроль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Метод «Обратная связь»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Компьютерные программы («Учимся говорить»,  «Английский. Путь к совершенству», «Английский язык от </a:t>
            </a:r>
            <a:r>
              <a:rPr lang="en-US" sz="1600" dirty="0"/>
              <a:t>A</a:t>
            </a:r>
            <a:r>
              <a:rPr lang="ru-RU" sz="1600" dirty="0"/>
              <a:t> до  </a:t>
            </a:r>
            <a:r>
              <a:rPr lang="en-US" sz="1600" dirty="0"/>
              <a:t>Z</a:t>
            </a:r>
            <a:r>
              <a:rPr lang="ru-RU" sz="1600" dirty="0"/>
              <a:t>»,  «Витаминный курс английского языка», которые включают в себя компьютерный контроль правописания, произношения, знание лексики и грамматики и систему отбора и обработки статистики результативности)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7163" y="1193912"/>
            <a:ext cx="33332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Итоговое оценивание (</a:t>
            </a:r>
            <a:r>
              <a:rPr lang="en-US" sz="1600" b="1" dirty="0"/>
              <a:t>summative</a:t>
            </a:r>
            <a:r>
              <a:rPr lang="ru-RU" sz="1600" b="1" dirty="0" smtClean="0"/>
              <a:t>)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988840"/>
            <a:ext cx="3672408" cy="36933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Общественный смотр знаний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Тестирование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Презентация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Онлайн – тестирование  (</a:t>
            </a:r>
            <a:r>
              <a:rPr lang="ru-RU" u="sng" dirty="0">
                <a:hlinkClick r:id="rId2"/>
              </a:rPr>
              <a:t>http://www.yaklass.ru/</a:t>
            </a:r>
            <a:r>
              <a:rPr lang="ru-RU" u="sng" dirty="0"/>
              <a:t> , </a:t>
            </a:r>
            <a:r>
              <a:rPr lang="ru-RU" u="sng" dirty="0">
                <a:hlinkClick r:id="rId3"/>
              </a:rPr>
              <a:t>http://www.study.ru</a:t>
            </a:r>
            <a:r>
              <a:rPr lang="ru-RU" u="sng" dirty="0" smtClean="0"/>
              <a:t>)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Концерт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Конкурс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Компьютерные программы</a:t>
            </a:r>
            <a:r>
              <a:rPr lang="en-US" dirty="0"/>
              <a:t> (Complete Guide to the TOEFL, </a:t>
            </a:r>
            <a:r>
              <a:rPr lang="en-US" dirty="0" err="1"/>
              <a:t>Eurotalk</a:t>
            </a:r>
            <a:r>
              <a:rPr lang="en-US" dirty="0"/>
              <a:t>/ interactive, )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Олимпиада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49" y="104877"/>
            <a:ext cx="180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456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34682"/>
            <a:ext cx="244827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97494"/>
            <a:ext cx="4176464" cy="532453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Наличие системы диагностик выявления, развития и поддержки лингвистически одаренных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Наличие </a:t>
            </a:r>
            <a:r>
              <a:rPr lang="ru-RU" sz="1400" b="1" dirty="0"/>
              <a:t>банка данных лингвистически одарённых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План </a:t>
            </a:r>
            <a:r>
              <a:rPr lang="ru-RU" sz="1400" b="1" dirty="0"/>
              <a:t>мероприятий внеклассной </a:t>
            </a:r>
            <a:r>
              <a:rPr lang="ru-RU" sz="1400" b="1" dirty="0" smtClean="0"/>
              <a:t>работы для обучающихся на всех этапах обучения.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Наличие </a:t>
            </a:r>
            <a:r>
              <a:rPr lang="ru-RU" sz="1400" b="1" dirty="0"/>
              <a:t>банка творческих работ учащихся и  активное их использование.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Наличие </a:t>
            </a:r>
            <a:r>
              <a:rPr lang="ru-RU" sz="1400" b="1" dirty="0"/>
              <a:t>банка заданий повышенной сложности и эффективное их использование.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Создание </a:t>
            </a:r>
            <a:r>
              <a:rPr lang="ru-RU" sz="1400" b="1" dirty="0"/>
              <a:t>банка методических рекомендаций, сценариев, проектов «Методическая </a:t>
            </a:r>
            <a:r>
              <a:rPr lang="ru-RU" sz="1400" b="1" dirty="0" smtClean="0"/>
              <a:t>копилка»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Создание </a:t>
            </a:r>
            <a:r>
              <a:rPr lang="ru-RU" sz="1400" b="1" dirty="0"/>
              <a:t>системы взаимодействия с родителями учащихся, внесённых в </a:t>
            </a:r>
            <a:r>
              <a:rPr lang="ru-RU" sz="1400" b="1" dirty="0" smtClean="0"/>
              <a:t>банк данных “Одарённые </a:t>
            </a:r>
            <a:r>
              <a:rPr lang="ru-RU" sz="1400" b="1" dirty="0"/>
              <a:t>дети”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 </a:t>
            </a:r>
            <a:r>
              <a:rPr lang="ru-RU" sz="1400" b="1" dirty="0"/>
              <a:t>Составление перспективного плана дальнейшей работы в этом направлении.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855638"/>
            <a:ext cx="4192329" cy="526297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Личностные –</a:t>
            </a:r>
            <a:r>
              <a:rPr lang="ru-RU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Повышение мотивации к изучению предмета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Стремление к самосовершенствованию  и самореализации </a:t>
            </a:r>
            <a:r>
              <a:rPr lang="ru-RU" sz="1600" b="1" dirty="0"/>
              <a:t>интеллектуального потенциала в общественно-полезной и личностно-значимой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Развитие межкультурной коммуникативной компетенции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обучающихся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b="1" u="sng" dirty="0" err="1" smtClean="0"/>
              <a:t>Метапредметные</a:t>
            </a:r>
            <a:r>
              <a:rPr lang="ru-RU" sz="1600" b="1" u="sng" dirty="0" smtClean="0"/>
              <a:t>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Осуществление </a:t>
            </a:r>
            <a:r>
              <a:rPr lang="ru-RU" sz="1600" b="1" dirty="0"/>
              <a:t>регулятивных действий самонаблюдения, самоконтроля, самооценки в процессе коммуникативной деятельности на </a:t>
            </a:r>
            <a:r>
              <a:rPr lang="ru-RU" sz="1600" b="1" dirty="0" smtClean="0"/>
              <a:t>английском языке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Развитие </a:t>
            </a:r>
            <a:r>
              <a:rPr lang="ru-RU" sz="1600" b="1" dirty="0"/>
              <a:t>исследовательских </a:t>
            </a:r>
            <a:r>
              <a:rPr lang="ru-RU" sz="1600" b="1" dirty="0" smtClean="0"/>
              <a:t>навыков Оформление </a:t>
            </a:r>
            <a:r>
              <a:rPr lang="ru-RU" sz="1600" b="1" dirty="0"/>
              <a:t>портфолио «Копилка успеха»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1276"/>
            <a:ext cx="18982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Для педагогов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66300" y="336641"/>
            <a:ext cx="23246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Для обучающихся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16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15452"/>
            <a:ext cx="30075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Повышение мотивации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0663" y="1115452"/>
            <a:ext cx="314861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Развитие </a:t>
            </a:r>
            <a:r>
              <a:rPr lang="ru-RU" sz="1600" b="1" dirty="0"/>
              <a:t>коммуникативной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компетентности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7803" y="332656"/>
            <a:ext cx="302839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Результативность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3327293"/>
              </p:ext>
            </p:extLst>
          </p:nvPr>
        </p:nvGraphicFramePr>
        <p:xfrm>
          <a:off x="438949" y="1816058"/>
          <a:ext cx="3989035" cy="362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95352242"/>
              </p:ext>
            </p:extLst>
          </p:nvPr>
        </p:nvGraphicFramePr>
        <p:xfrm>
          <a:off x="4716016" y="1988840"/>
          <a:ext cx="403670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16257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30317"/>
            <a:ext cx="396044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Степень </a:t>
            </a:r>
            <a:r>
              <a:rPr lang="ru-RU" sz="1600" b="1" dirty="0" err="1"/>
              <a:t>удовлетворѐнности</a:t>
            </a:r>
            <a:r>
              <a:rPr lang="ru-RU" sz="1600" b="1" dirty="0"/>
              <a:t> родителей качеством организацией внеурочной деятельности по английскому языку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8301357"/>
              </p:ext>
            </p:extLst>
          </p:nvPr>
        </p:nvGraphicFramePr>
        <p:xfrm>
          <a:off x="251520" y="2276872"/>
          <a:ext cx="4032448" cy="175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7984" y="188640"/>
            <a:ext cx="4572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1600" b="1" dirty="0"/>
              <a:t>Результативность участия обучающихся во Всероссийской олимпиаде школьников</a:t>
            </a: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3098755"/>
              </p:ext>
            </p:extLst>
          </p:nvPr>
        </p:nvGraphicFramePr>
        <p:xfrm>
          <a:off x="4562872" y="991494"/>
          <a:ext cx="4302224" cy="2032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51920" y="3166704"/>
            <a:ext cx="4572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1600" b="1" dirty="0"/>
              <a:t>Количество обучающихся, участвующих в международном конкурсе по английскому языку «Британский бульдог»</a:t>
            </a:r>
            <a:endParaRPr lang="ru-RU" sz="16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86919910"/>
              </p:ext>
            </p:extLst>
          </p:nvPr>
        </p:nvGraphicFramePr>
        <p:xfrm>
          <a:off x="2555776" y="4149080"/>
          <a:ext cx="43434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7378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16257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78589886"/>
              </p:ext>
            </p:extLst>
          </p:nvPr>
        </p:nvGraphicFramePr>
        <p:xfrm>
          <a:off x="2699792" y="220492"/>
          <a:ext cx="6192688" cy="36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060" y="836712"/>
            <a:ext cx="331560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Районный конкурс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dirty="0"/>
              <a:t>творческих проектов </a:t>
            </a:r>
            <a:r>
              <a:rPr lang="ru-RU" sz="1600" b="1" dirty="0" smtClean="0"/>
              <a:t>«Рождественские встречи -2014»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213992" cy="16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829" y="3933056"/>
            <a:ext cx="2067437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1 место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«А»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номинация «Самая музыкальная презентация»</a:t>
            </a:r>
          </a:p>
        </p:txBody>
      </p:sp>
      <p:pic>
        <p:nvPicPr>
          <p:cNvPr id="6147" name="Picture 3" descr="E:\Документы\РМО\2014-15 уч год\рождественские встречи\для сайта\колобок.jpg с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5425"/>
            <a:ext cx="4709858" cy="21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2267" y="6093296"/>
            <a:ext cx="4693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5"/>
              </a:rPr>
              <a:t>http</a:t>
            </a:r>
            <a:r>
              <a:rPr lang="ru-RU" sz="1400" u="sng" dirty="0">
                <a:hlinkClick r:id="rId5"/>
              </a:rPr>
              <a:t>://</a:t>
            </a:r>
            <a:r>
              <a:rPr lang="en-US" sz="1400" u="sng" dirty="0" err="1">
                <a:hlinkClick r:id="rId5"/>
              </a:rPr>
              <a:t>multiurok</a:t>
            </a:r>
            <a:r>
              <a:rPr lang="ru-RU" sz="1400" u="sng" dirty="0">
                <a:hlinkClick r:id="rId5"/>
              </a:rPr>
              <a:t>.</a:t>
            </a:r>
            <a:r>
              <a:rPr lang="en-US" sz="1400" u="sng" dirty="0" err="1">
                <a:hlinkClick r:id="rId5"/>
              </a:rPr>
              <a:t>ru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 err="1">
                <a:hlinkClick r:id="rId5"/>
              </a:rPr>
              <a:t>rmoteacher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luga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>
                <a:hlinkClick r:id="rId5"/>
              </a:rPr>
              <a:t>files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 err="1">
                <a:hlinkClick r:id="rId5"/>
              </a:rPr>
              <a:t>tvorchieskii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proiekt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kolobok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i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novyi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ghod</a:t>
            </a:r>
            <a:r>
              <a:rPr lang="ru-RU" sz="1400" u="sng" dirty="0">
                <a:hlinkClick r:id="rId5"/>
              </a:rPr>
              <a:t>.</a:t>
            </a:r>
            <a:r>
              <a:rPr lang="en-US" sz="1400" u="sng" dirty="0">
                <a:hlinkClick r:id="rId5"/>
              </a:rPr>
              <a:t>html</a:t>
            </a:r>
            <a:r>
              <a:rPr lang="en-US" sz="1400" dirty="0"/>
              <a:t> 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3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Rusinov\Рабочий стол\ярмарка инноваций-2015\шк грамота од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06806" cy="5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16257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8201" name="Picture 9" descr="D:\Documents and Settings\Rusinov\Рабочий стол\2014-15 уч год\грамоты\грамоты\интернет конкурс.tifс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96084" cy="5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162576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2727" y="1240482"/>
            <a:ext cx="22268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/>
              <a:t>Метод </a:t>
            </a:r>
            <a:r>
              <a:rPr lang="ru-RU" sz="1600" b="1" dirty="0"/>
              <a:t>самооценки</a:t>
            </a:r>
            <a:r>
              <a:rPr lang="ru-RU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52250"/>
              </p:ext>
            </p:extLst>
          </p:nvPr>
        </p:nvGraphicFramePr>
        <p:xfrm>
          <a:off x="3738422" y="1240483"/>
          <a:ext cx="4504125" cy="3004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4708"/>
                <a:gridCol w="2549417"/>
              </a:tblGrid>
              <a:tr h="860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I’m happy, because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I’m sad, because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 know</a:t>
                      </a:r>
                      <a:r>
                        <a:rPr lang="en-US" sz="1200">
                          <a:effectLst/>
                        </a:rPr>
                        <a:t>  new words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don’t know all the words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 can ask questions well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I’m not active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can answer questions well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can’t ask questions very well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I’ve got 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haven’t got 5,4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I’m active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can’t answer questions very well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can read well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 can’t read very well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Рисунок 152" descr="Веселый смайл. Картинка смайлик аним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19" y="1342586"/>
            <a:ext cx="1104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153" descr="http://tamadaplus.ru/uploads/monthly_06_2014/post-17769-0-86541600-14029924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213" y="1299536"/>
            <a:ext cx="876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65867"/>
              </p:ext>
            </p:extLst>
          </p:nvPr>
        </p:nvGraphicFramePr>
        <p:xfrm>
          <a:off x="265100" y="4509120"/>
          <a:ext cx="8229600" cy="2018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699492"/>
                <a:gridCol w="720080"/>
                <a:gridCol w="792088"/>
                <a:gridCol w="648072"/>
                <a:gridCol w="936104"/>
                <a:gridCol w="936104"/>
                <a:gridCol w="24689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activities/opinions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exciting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Helpful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Difficult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Easy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Enjoyable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important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OK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listening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discussing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speaking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writing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doing word-building exercises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reading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141890"/>
            <a:ext cx="5976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рекомендации 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 формы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оценивания достижений 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обучающихся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 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внеклассной деятельности»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013176"/>
            <a:ext cx="252028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Self – assessment </a:t>
            </a:r>
            <a:r>
              <a:rPr lang="en-US" sz="1400" b="1" dirty="0" smtClean="0"/>
              <a:t>_________</a:t>
            </a:r>
            <a:endParaRPr lang="ru-RU" sz="1400" b="1" dirty="0"/>
          </a:p>
          <a:p>
            <a:r>
              <a:rPr lang="en-US" sz="1400" b="1" dirty="0"/>
              <a:t>Tick the columns with your opinion</a:t>
            </a:r>
            <a:endParaRPr lang="ru-RU" sz="1400" b="1" dirty="0"/>
          </a:p>
          <a:p>
            <a:r>
              <a:rPr lang="en-US" sz="1400" b="1" dirty="0"/>
              <a:t> 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5884" y="2060848"/>
            <a:ext cx="344280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На этапе рефлексии эффективно использовать карточки, которые лежат на парте перед учащимися. Дети говорят 1-2 предложения по опоре (начальная школа).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3819" y="5085184"/>
            <a:ext cx="45720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b="1" dirty="0"/>
              <a:t>В основной и старшей школе, как показывает опыт, целесообразно использовать  метод самооценки. Учащиеся ставят «+» в колонках, которые отображают их результат работы на занятии</a:t>
            </a:r>
          </a:p>
        </p:txBody>
      </p:sp>
    </p:spTree>
    <p:extLst>
      <p:ext uri="{BB962C8B-B14F-4D97-AF65-F5344CB8AC3E}">
        <p14:creationId xmlns:p14="http://schemas.microsoft.com/office/powerpoint/2010/main" val="365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83404"/>
            <a:ext cx="263405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/>
              <a:t>Метод </a:t>
            </a:r>
            <a:r>
              <a:rPr lang="ru-RU" sz="1600" b="1" dirty="0"/>
              <a:t>взаимоконтроля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</a:t>
            </a: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33871"/>
            <a:ext cx="3282126" cy="52629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Assessment Card</a:t>
            </a:r>
            <a:r>
              <a:rPr lang="ru-RU" sz="1200" b="1" dirty="0"/>
              <a:t> (</a:t>
            </a:r>
            <a:r>
              <a:rPr lang="en-US" sz="1200" b="1" dirty="0"/>
              <a:t>mutual control</a:t>
            </a:r>
            <a:r>
              <a:rPr lang="ru-RU" sz="1200" b="1" dirty="0"/>
              <a:t>)</a:t>
            </a:r>
            <a:endParaRPr lang="ru-RU" sz="1200" dirty="0"/>
          </a:p>
          <a:p>
            <a:r>
              <a:rPr lang="ru-RU" sz="1200" u="sng" dirty="0"/>
              <a:t>     </a:t>
            </a:r>
            <a:r>
              <a:rPr lang="en-US" sz="1200" u="sng" dirty="0"/>
              <a:t>Imagine you are an expert. Analyze the way of presenting according to the plan.</a:t>
            </a:r>
            <a:endParaRPr lang="ru-RU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introduced </a:t>
            </a:r>
            <a:r>
              <a:rPr lang="en-US" sz="1200" dirty="0"/>
              <a:t>the characters (well, perfectly well, </a:t>
            </a:r>
            <a:r>
              <a:rPr lang="en-US" sz="1200" dirty="0" smtClean="0"/>
              <a:t>satisfactory)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length was ( quite enough, not </a:t>
            </a:r>
            <a:r>
              <a:rPr lang="en-US" sz="1200" dirty="0" smtClean="0"/>
              <a:t>enough)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it </a:t>
            </a:r>
            <a:r>
              <a:rPr lang="en-US" sz="1200" dirty="0"/>
              <a:t>was logically (organized, not quite organized 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 </a:t>
            </a:r>
            <a:r>
              <a:rPr lang="en-US" sz="1200" dirty="0"/>
              <a:t>use informal style (yes, </a:t>
            </a:r>
            <a:r>
              <a:rPr lang="en-US" sz="1200" dirty="0" smtClean="0"/>
              <a:t>no)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 </a:t>
            </a:r>
            <a:r>
              <a:rPr lang="en-US" sz="1200" dirty="0"/>
              <a:t>use a wide range of vocabulary appropriate to the topic (yes, </a:t>
            </a:r>
            <a:r>
              <a:rPr lang="en-US" sz="1200" dirty="0" smtClean="0"/>
              <a:t>no)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 </a:t>
            </a:r>
            <a:r>
              <a:rPr lang="en-US" sz="1200" dirty="0"/>
              <a:t>use a wide range of grammatical structures appropriate to the topic (yes,     </a:t>
            </a:r>
            <a:r>
              <a:rPr lang="en-US" sz="1200" dirty="0" smtClean="0"/>
              <a:t>no)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 </a:t>
            </a:r>
            <a:r>
              <a:rPr lang="en-US" sz="1200" dirty="0"/>
              <a:t>use good rhythm and appropriate intonation patterns (yes, </a:t>
            </a:r>
            <a:r>
              <a:rPr lang="en-US" sz="1200" dirty="0" smtClean="0"/>
              <a:t>no)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to </a:t>
            </a:r>
            <a:r>
              <a:rPr lang="en-US" sz="1200" dirty="0"/>
              <a:t>make (almost no mistakes), some mistakes in (grammar, phonetics, </a:t>
            </a:r>
            <a:r>
              <a:rPr lang="en-US" sz="1200" dirty="0" smtClean="0"/>
              <a:t>vocabulary)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way of introducing was (unusual, emotional, interesting</a:t>
            </a:r>
            <a:r>
              <a:rPr lang="en-US" sz="1200" dirty="0" smtClean="0"/>
              <a:t>).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/>
              <a:t>It’s worth of putting a (good, excellent, satisfactory) mark.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 </a:t>
            </a:r>
            <a:r>
              <a:rPr lang="en-US" sz="1200" dirty="0" smtClean="0"/>
              <a:t>The </a:t>
            </a:r>
            <a:r>
              <a:rPr lang="en-US" sz="1200" dirty="0"/>
              <a:t>presentation was (well, perfectly, satisfactory) done. The way of presenting was (not) usual, (interesting, emotional, meaningful). It is worthy of</a:t>
            </a:r>
            <a:r>
              <a:rPr lang="ru-RU" sz="1200" dirty="0"/>
              <a:t> (</a:t>
            </a:r>
            <a:r>
              <a:rPr lang="en-US" sz="1200" dirty="0"/>
              <a:t>good</a:t>
            </a:r>
            <a:r>
              <a:rPr lang="ru-RU" sz="1200" dirty="0"/>
              <a:t>, </a:t>
            </a:r>
            <a:r>
              <a:rPr lang="en-US" sz="1200" dirty="0"/>
              <a:t>excellent</a:t>
            </a:r>
            <a:r>
              <a:rPr lang="ru-RU" sz="1200" dirty="0"/>
              <a:t>, </a:t>
            </a:r>
            <a:r>
              <a:rPr lang="en-US" sz="1200" dirty="0"/>
              <a:t>satisfactory</a:t>
            </a:r>
            <a:r>
              <a:rPr lang="ru-RU" sz="1200" dirty="0"/>
              <a:t>) </a:t>
            </a:r>
            <a:r>
              <a:rPr lang="en-US" sz="1200" dirty="0"/>
              <a:t>mark</a:t>
            </a:r>
            <a:r>
              <a:rPr lang="ru-RU" sz="12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93" y="6308980"/>
            <a:ext cx="380402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Учащиеся анализируют сообщение </a:t>
            </a:r>
            <a:r>
              <a:rPr lang="ru-RU" sz="1200" b="1" dirty="0" smtClean="0"/>
              <a:t>представленную презентацию </a:t>
            </a:r>
            <a:r>
              <a:rPr lang="ru-RU" sz="1200" b="1" dirty="0"/>
              <a:t>по образцу.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84726"/>
              </p:ext>
            </p:extLst>
          </p:nvPr>
        </p:nvGraphicFramePr>
        <p:xfrm>
          <a:off x="3410522" y="3284984"/>
          <a:ext cx="5544616" cy="26028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03162"/>
                <a:gridCol w="948720"/>
                <a:gridCol w="737893"/>
                <a:gridCol w="913173"/>
                <a:gridCol w="959138"/>
                <a:gridCol w="8825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Name/stage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Collecting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information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Practicing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language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skills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Collating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information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Designing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of the written material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Presentation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Davidova T.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Kuznetsova K.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Nikolaev D.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Portnova K.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32040" y="2862808"/>
            <a:ext cx="219322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/>
              <a:t>Stages in doing a project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32656"/>
            <a:ext cx="4788024" cy="224676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В работе над проектом</a:t>
            </a:r>
            <a:r>
              <a:rPr lang="ru-RU" sz="1400" dirty="0"/>
              <a:t> учащиеся сами анализируют вклад каждого участника проекта в общее дело. Результаты после обсуждения в группе </a:t>
            </a:r>
            <a:r>
              <a:rPr lang="ru-RU" sz="1400" dirty="0" smtClean="0"/>
              <a:t>отражают </a:t>
            </a:r>
            <a:r>
              <a:rPr lang="ru-RU" sz="1400" dirty="0"/>
              <a:t>в </a:t>
            </a:r>
            <a:r>
              <a:rPr lang="ru-RU" sz="1400" b="1" dirty="0"/>
              <a:t>оценочной таблице “</a:t>
            </a:r>
            <a:r>
              <a:rPr lang="en-US" sz="1400" b="1" dirty="0"/>
              <a:t>Stages in doing a project</a:t>
            </a:r>
            <a:r>
              <a:rPr lang="ru-RU" sz="1400" b="1" dirty="0"/>
              <a:t>” (промежуточном мониторинге), </a:t>
            </a:r>
            <a:r>
              <a:rPr lang="ru-RU" sz="1400" dirty="0"/>
              <a:t>подстегивая тем самым не очень ответственных учеников к бурной деятельности. В старшей и основной школе целесообразно оформлять на английском языке, в начальной школе обсуждение в группах проходит на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23344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03" y="1257201"/>
            <a:ext cx="4572000" cy="280076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600" dirty="0" smtClean="0"/>
              <a:t>Ученикам </a:t>
            </a:r>
            <a:r>
              <a:rPr lang="ru-RU" sz="1600" dirty="0"/>
              <a:t>старших классов предлагается в тетради нарисовать 4 круга и в каждом из них написать свое мнение о мероприятии</a:t>
            </a:r>
          </a:p>
          <a:p>
            <a:r>
              <a:rPr lang="en-US" sz="1600" dirty="0"/>
              <a:t>Circle № 1 – What comes to your mind when you think about…..</a:t>
            </a:r>
            <a:endParaRPr lang="ru-RU" sz="1600" dirty="0"/>
          </a:p>
          <a:p>
            <a:r>
              <a:rPr lang="en-US" sz="1600" dirty="0"/>
              <a:t>Circle № 2 – What was important in your opinion?</a:t>
            </a:r>
            <a:endParaRPr lang="ru-RU" sz="1600" dirty="0"/>
          </a:p>
          <a:p>
            <a:r>
              <a:rPr lang="en-US" sz="1600" dirty="0"/>
              <a:t>Circle № 3- What was unnecessary in your opinion?</a:t>
            </a:r>
            <a:endParaRPr lang="ru-RU" sz="1600" dirty="0"/>
          </a:p>
          <a:p>
            <a:r>
              <a:rPr lang="en-US" sz="1600" dirty="0"/>
              <a:t>Circle № 4- Write what else you know about it and what you can add to what was discussed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</a:t>
            </a: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527" y="767239"/>
            <a:ext cx="43140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/>
              <a:t>Рефлексия. Прием «Круги на воде».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39696" y="4188306"/>
            <a:ext cx="1221778" cy="11411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#1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2137" y="5385975"/>
            <a:ext cx="1221778" cy="11411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#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59278" y="5329446"/>
            <a:ext cx="1221778" cy="11411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#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4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81056" y="4188306"/>
            <a:ext cx="1221778" cy="114114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#</a:t>
            </a: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2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016183"/>
            <a:ext cx="238385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Конкурс шпаргалок</a:t>
            </a:r>
            <a:r>
              <a:rPr lang="en-US" sz="1600" b="1" dirty="0"/>
              <a:t> </a:t>
            </a:r>
            <a:endParaRPr lang="ru-RU" sz="1600" b="1" dirty="0" smtClean="0"/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/>
              <a:t>(A cheating list)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068960"/>
            <a:ext cx="3852936" cy="30469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u="sng" dirty="0"/>
              <a:t>Для начальной школы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Учащиеся </a:t>
            </a:r>
            <a:r>
              <a:rPr lang="ru-RU" sz="1600" b="1" dirty="0"/>
              <a:t>записывают слова, которые запомнили на уроке. Чей список самый длинный, читает их.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1600" b="1" u="sng" dirty="0" smtClean="0"/>
              <a:t>Для </a:t>
            </a:r>
            <a:r>
              <a:rPr lang="ru-RU" sz="1600" b="1" u="sng" dirty="0"/>
              <a:t>основной и старшей школы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Учащиеся </a:t>
            </a:r>
            <a:r>
              <a:rPr lang="ru-RU" sz="1600" b="1" dirty="0"/>
              <a:t>должны качественно, быстро, кратко, точно и разборчиво записать всю важную информацию, полученную на занятии, на небольшом листе бумаги- «шпаргалке». </a:t>
            </a:r>
            <a:endParaRPr lang="ru-RU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Программа была создана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рамках регионального эксперимента по отработке модели муниципального центра по организации работы с одаренными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детьми. Распоряжение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комитета общего и профессионального образования Ленинградской области от 30.03.2011г. №1725-р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). ГАОУ ДПО «ЛОИРО» 2013-14 учебный год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Documents and Settings\Rusinov\Рабочий стол\аттестация\курсы\курсы с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5872" y="125384"/>
            <a:ext cx="5256696" cy="72643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03446"/>
            <a:ext cx="369684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/>
              <a:t>Методы критического мышления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89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</a:t>
            </a:r>
          </a:p>
          <a:p>
            <a:pPr algn="ctr"/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рекомендации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16832"/>
            <a:ext cx="4714184" cy="461664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Эффективный метод заполнения таблицы для обучающихся на всех этапах обучения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r>
              <a:rPr lang="ru-RU" sz="1400" b="1" dirty="0" smtClean="0"/>
              <a:t> </a:t>
            </a:r>
            <a:endParaRPr lang="en-US" sz="1400" b="1" dirty="0" smtClean="0"/>
          </a:p>
          <a:p>
            <a:r>
              <a:rPr lang="ru-RU" sz="1400" b="1" dirty="0" smtClean="0"/>
              <a:t>В </a:t>
            </a:r>
            <a:r>
              <a:rPr lang="ru-RU" sz="1400" b="1" dirty="0"/>
              <a:t>начале занятия учащиеся заполняют колонку №1. Это можно проводить во всей группой или индивидуально в зависимости от темы и уровня знаний обучающихся  по теме. </a:t>
            </a:r>
            <a:endParaRPr lang="en-US" sz="1400" b="1" dirty="0" smtClean="0"/>
          </a:p>
          <a:p>
            <a:r>
              <a:rPr lang="ru-RU" sz="1400" b="1" dirty="0" smtClean="0"/>
              <a:t> </a:t>
            </a:r>
            <a:endParaRPr lang="en-US" sz="1400" b="1" dirty="0" smtClean="0"/>
          </a:p>
          <a:p>
            <a:r>
              <a:rPr lang="ru-RU" sz="1400" b="1" dirty="0" smtClean="0"/>
              <a:t>В </a:t>
            </a:r>
            <a:r>
              <a:rPr lang="ru-RU" sz="1400" b="1" dirty="0"/>
              <a:t>колонке №2 – записывают то, что хотели бы узнать на занятии </a:t>
            </a:r>
            <a:r>
              <a:rPr lang="ru-RU" sz="1400" b="1" dirty="0" smtClean="0"/>
              <a:t>и</a:t>
            </a:r>
            <a:endParaRPr lang="en-US" sz="1400" b="1" dirty="0" smtClean="0"/>
          </a:p>
          <a:p>
            <a:r>
              <a:rPr lang="ru-RU" sz="1400" b="1" dirty="0" smtClean="0"/>
              <a:t> </a:t>
            </a:r>
            <a:endParaRPr lang="en-US" sz="1400" b="1" dirty="0" smtClean="0"/>
          </a:p>
          <a:p>
            <a:r>
              <a:rPr lang="ru-RU" sz="1400" b="1" dirty="0" smtClean="0"/>
              <a:t>в </a:t>
            </a:r>
            <a:r>
              <a:rPr lang="ru-RU" sz="1400" b="1" dirty="0"/>
              <a:t>колонке №3 фиксируют факты, слова, которые узнали. 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/>
              <a:t>Если узнали не всю желаемую информацию, то целесообразно посоветовать найти ответы самостоятельно и рассказать на следующем занятии. </a:t>
            </a:r>
            <a:endParaRPr lang="en-US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/>
              <a:t>На последнем занятии рекомендуется вернуться к этой таблице и подвести результат о созданном продукте в колонке №4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665113"/>
            <a:ext cx="13580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Think vein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1053" y="1484784"/>
            <a:ext cx="3913436" cy="486287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Рекомендуется проводить для анализа занятия или мероприятия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1</a:t>
            </a:r>
            <a:r>
              <a:rPr lang="ru-RU" sz="1400" b="1" dirty="0"/>
              <a:t>. (существительное - 1) Название мероприятия или занятия ______________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2</a:t>
            </a:r>
            <a:r>
              <a:rPr lang="ru-RU" sz="1400" b="1" dirty="0"/>
              <a:t>. ( прилагательное – 2) какие эмоции вызвали ____________   _______________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3</a:t>
            </a:r>
            <a:r>
              <a:rPr lang="ru-RU" sz="1400" b="1" dirty="0"/>
              <a:t>. ( глаголы -3) что делали ___________________  ______________  _____________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4</a:t>
            </a:r>
            <a:r>
              <a:rPr lang="ru-RU" sz="1400" b="1" dirty="0"/>
              <a:t>. ( предложение о своем участии)_________________________________________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5</a:t>
            </a:r>
            <a:r>
              <a:rPr lang="ru-RU" sz="1400" b="1" dirty="0"/>
              <a:t>.(предложение – заключение о своем отношению к мероприятию)____________</a:t>
            </a:r>
          </a:p>
          <a:p>
            <a:r>
              <a:rPr lang="ru-RU" sz="1400" b="1" dirty="0"/>
              <a:t>______________________________________________________________________</a:t>
            </a:r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241409"/>
              </p:ext>
            </p:extLst>
          </p:nvPr>
        </p:nvGraphicFramePr>
        <p:xfrm>
          <a:off x="251520" y="764704"/>
          <a:ext cx="45701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04" y="2334478"/>
            <a:ext cx="6426596" cy="7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59" y="1447980"/>
            <a:ext cx="5562500" cy="821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302657"/>
            <a:ext cx="1493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</a:t>
            </a:r>
          </a:p>
          <a:p>
            <a:pPr algn="ctr"/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рекомендации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4421" y="333435"/>
            <a:ext cx="3281668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/>
              <a:t>Метод портфолио (языковой)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655" y="1210598"/>
            <a:ext cx="351013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Этот способ фиксирования, накопления и оценки индивидуальных образовательных достижений обучающихся дополняет традиционные контрольно-оценочные средства.  </a:t>
            </a:r>
            <a:r>
              <a:rPr lang="ru-RU" u="sng" dirty="0"/>
              <a:t>Языковой портфолио </a:t>
            </a:r>
            <a:r>
              <a:rPr lang="ru-RU" dirty="0"/>
              <a:t>позволяет учитывать как </a:t>
            </a:r>
            <a:r>
              <a:rPr lang="ru-RU" u="sng" dirty="0"/>
              <a:t>предметные результаты</a:t>
            </a:r>
            <a:r>
              <a:rPr lang="ru-RU" dirty="0"/>
              <a:t>, достигнутые обучающимися в разнообразных видах языковой деятельности, так и способствует формированию </a:t>
            </a:r>
            <a:r>
              <a:rPr lang="ru-RU" u="sng" dirty="0"/>
              <a:t>личностных</a:t>
            </a:r>
            <a:r>
              <a:rPr lang="ru-RU" dirty="0"/>
              <a:t> и </a:t>
            </a:r>
            <a:r>
              <a:rPr lang="ru-RU" u="sng" dirty="0" err="1"/>
              <a:t>метапредметных</a:t>
            </a:r>
            <a:r>
              <a:rPr lang="ru-RU" dirty="0"/>
              <a:t> результатов обучающихся в начальной школе.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04263" y="3025339"/>
            <a:ext cx="1792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b="1" dirty="0">
                <a:solidFill>
                  <a:srgbClr val="C00000"/>
                </a:solidFill>
              </a:rPr>
              <a:t>LL ABOUT ME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818" y="3411201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HOW I LEARN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0" y="2398862"/>
            <a:ext cx="750446" cy="62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63" y="1403965"/>
            <a:ext cx="1441380" cy="8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28" y="3025339"/>
            <a:ext cx="2173605" cy="9486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662448" y="3807916"/>
            <a:ext cx="2752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MY WORLD OF ENGLISH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97" y="3807916"/>
            <a:ext cx="1069975" cy="10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266780" y="4266738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NOW I CAN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15" y="4673015"/>
            <a:ext cx="158750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81" y="4673015"/>
            <a:ext cx="157861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09" y="4691677"/>
            <a:ext cx="1578610" cy="6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55" y="4673015"/>
            <a:ext cx="612775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209327" y="5353815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FUTURE PLANS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03" y="5085184"/>
            <a:ext cx="1087120" cy="9918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5235980" y="5692369"/>
            <a:ext cx="1898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B050"/>
                </a:solidFill>
              </a:rPr>
              <a:t>MY DOSSIER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23" name="Рисунок 2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9" y="6077054"/>
            <a:ext cx="2112714" cy="612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5559515" y="841266"/>
            <a:ext cx="14814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Структура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6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1"/>
            <a:ext cx="6192688" cy="46445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D:\Documents and Settings\Rusinov\Рабочий стол\ярмарка инноваций-2015\хеллоуин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3" y="188639"/>
            <a:ext cx="3121025" cy="2341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Documents and Settings\Rusinov\Рабочий стол\ярмарка инноваций-2015\DSCN1829.jpg хел с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21025" cy="2341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8979" y="258326"/>
            <a:ext cx="2661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мероприятий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4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376597" cy="40324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D:\Documents and Settings\Rusinov\Рабочий стол\ярмарка инноваций-2015\Изображение 350.jpgвал с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688977" cy="2017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Documents and Settings\Rusinov\Рабочий стол\ярмарка инноваций-2015\Изображение 352.jpgвал с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798278" cy="2099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D:\Documents and Settings\Rusinov\Рабочий стол\ярмарка инноваций-2015\Изображение 365.jpg вал с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" y="116632"/>
            <a:ext cx="2664296" cy="199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:\Documents and Settings\Rusinov\Рабочий стол\ярмарка инноваций-2015\Изображение 514.jpgвал сж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9" y="4388048"/>
            <a:ext cx="3121025" cy="2341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2010" y="2031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 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9242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44616" cy="4158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D:\Documents and Settings\Rusinov\Рабочий стол\ярмарка инноваций-2015\DSCN2000.jpg рож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8600"/>
            <a:ext cx="2853360" cy="2140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Documents and Settings\Rusinov\Рабочий стол\ярмарка инноваций-2015\DSCN1993.jpgрож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" y="137784"/>
            <a:ext cx="3121025" cy="2341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2420" y="33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Фоторепортаж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594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:\Documents and Settings\Rusinov\Рабочий стол\ярмарка инноваций-2015\WP_20140222_008.jpg проектс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0" y="4623957"/>
            <a:ext cx="3529166" cy="19886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Documents and Settings\Rusinov\Рабочий стол\ярмарка инноваций-2015\осень.bmpс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824"/>
            <a:ext cx="3104861" cy="232864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Documents and Settings\Rusinov\Рабочий стол\ярмарка инноваций-2015\P1010042.JPGро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40" y="2365959"/>
            <a:ext cx="2981325" cy="223678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:\Documents and Settings\Rusinov\Рабочий стол\ярмарка инноваций-2015\WP_20140215_012.jpgпроект11 с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9" y="908720"/>
            <a:ext cx="3309401" cy="18647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9025" y="234815"/>
            <a:ext cx="39421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Презентации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13" name="Picture 9" descr="D:\Documents and Settings\Rusinov\Рабочий стол\ярмарка инноваций-2015\WP_20141017_014.jpgпр сж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364631" cy="18958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:\Documents and Settings\Rusinov\Рабочий стол\ярмарка инноваций-2015\WP_20140312_001.jpgпроект сж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7" y="3357174"/>
            <a:ext cx="3343293" cy="188386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:\Documents and Settings\Rusinov\Рабочий стол\ярмарка инноваций-2015\WP_20140415_007.jpg 2 клсж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13" y="1295147"/>
            <a:ext cx="3229133" cy="181954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 and Settings\Rusinov\Рабочий стол\ярмарка инноваций-2015\рецензия.tifс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619829" cy="6436334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8904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636912"/>
            <a:ext cx="6408712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Социальный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заказ современного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9" descr="http://cs302400.userapi.com/v302400003/26cc/T9FXraJiuf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660"/>
            <a:ext cx="1442228" cy="107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3738844"/>
            <a:ext cx="35283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Национальная образовательная инициатива «Наша новая школа»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Пр-271 Президента РФ от 4.02 2010 г.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3428" y="3615734"/>
            <a:ext cx="43167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«Концепция воспитания  в Ленинградской области» пр. № 35 Комитета общего и профессионального образования Ленинградской области от « 25» января 2010 года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26766"/>
            <a:ext cx="38884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Программа по работе с одаренными детьми  «Школа – территория талантов» МОУ «СОШ №4».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 flipH="1">
            <a:off x="1871700" y="3314020"/>
            <a:ext cx="2242327" cy="4248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96123" y="3293656"/>
            <a:ext cx="240326" cy="21331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141897" y="3312023"/>
            <a:ext cx="2639918" cy="3037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71800" y="205241"/>
            <a:ext cx="40862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5961" y="83671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/>
              <a:t>системы для выявления и развития личностного потенциала и творческих способностей лингвистически одаренных детей посредством внеклассной </a:t>
            </a:r>
            <a:r>
              <a:rPr lang="ru-RU" b="1" dirty="0" smtClean="0"/>
              <a:t>работы по предмету «Английский язык», </a:t>
            </a:r>
            <a:r>
              <a:rPr lang="ru-RU" b="1" dirty="0"/>
              <a:t>направленной на развитие межкультурной коммуникативной компетенции  и на формирование личностных, </a:t>
            </a:r>
            <a:r>
              <a:rPr lang="ru-RU" b="1" dirty="0" err="1"/>
              <a:t>метапредметных</a:t>
            </a:r>
            <a:r>
              <a:rPr lang="ru-RU" b="1" dirty="0"/>
              <a:t> результатов обучающихся.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3928" y="5640025"/>
            <a:ext cx="40684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Участники образовательного процесса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(родители, обучающиеся, педагоги)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114027" y="3293656"/>
            <a:ext cx="509401" cy="23463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71" y="4090362"/>
            <a:ext cx="3672408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2. </a:t>
            </a:r>
            <a:r>
              <a:rPr lang="ru-RU" sz="1600" b="1" dirty="0" smtClean="0"/>
              <a:t>развитие </a:t>
            </a:r>
            <a:r>
              <a:rPr lang="ru-RU" sz="1600" b="1" dirty="0"/>
              <a:t>потенциальных способностей учащихся использовать иностранный язык как инструмент познания, приобщения и адаптации к новому социальному опыту, как средство эффективного решения коммуникативных задач в сферах личных, профессиональных и социальных интересов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335" y="211481"/>
            <a:ext cx="1221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11482"/>
            <a:ext cx="18226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72697"/>
            <a:ext cx="528711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smtClean="0"/>
              <a:t>создать </a:t>
            </a:r>
            <a:r>
              <a:rPr lang="ru-RU" sz="1600" b="1" dirty="0"/>
              <a:t>эффективную систему выявления и сопровождения одарённых детей, их специальной поддержки с использованием различных методов внеклассной работы и диагностик </a:t>
            </a:r>
            <a:endParaRPr lang="ru-RU" sz="1600" b="1" dirty="0" smtClean="0"/>
          </a:p>
          <a:p>
            <a:pPr marL="342900" lvl="0" indent="-342900">
              <a:buAutoNum type="arabicPeriod"/>
            </a:pPr>
            <a:endParaRPr lang="ru-RU" sz="1600" b="1" dirty="0"/>
          </a:p>
          <a:p>
            <a:pPr lvl="0"/>
            <a:r>
              <a:rPr lang="ru-RU" sz="1600" b="1" dirty="0" smtClean="0"/>
              <a:t>2. разработать </a:t>
            </a:r>
            <a:r>
              <a:rPr lang="ru-RU" sz="1600" b="1" dirty="0"/>
              <a:t>систему внеклассной работы с одаренными детьми на основе преемственности в обучении с учетом их индивидуальных особенностей</a:t>
            </a:r>
            <a:r>
              <a:rPr lang="ru-RU" sz="1600" b="1" dirty="0" smtClean="0"/>
              <a:t>;</a:t>
            </a:r>
          </a:p>
          <a:p>
            <a:pPr lvl="0"/>
            <a:endParaRPr lang="ru-RU" sz="1600" b="1" dirty="0"/>
          </a:p>
          <a:p>
            <a:pPr lvl="0"/>
            <a:r>
              <a:rPr lang="ru-RU" sz="1600" b="1" dirty="0" smtClean="0"/>
              <a:t>3. укреплять </a:t>
            </a:r>
            <a:r>
              <a:rPr lang="ru-RU" sz="1600" b="1" dirty="0"/>
              <a:t>механизм взаимодействия школы, родителей, учреждений дополнительного образования</a:t>
            </a:r>
            <a:r>
              <a:rPr lang="ru-RU" sz="1600" b="1" dirty="0" smtClean="0"/>
              <a:t>;</a:t>
            </a:r>
          </a:p>
          <a:p>
            <a:pPr lvl="0"/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54" y="1109537"/>
            <a:ext cx="317228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1. </a:t>
            </a:r>
            <a:r>
              <a:rPr lang="ru-RU" b="1" dirty="0" smtClean="0"/>
              <a:t>совершенствование научно-методической, социально-правовой, психолого-педагогической поддержки одаренных детей по английскому языку;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8671" y="4725144"/>
            <a:ext cx="4572000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 smtClean="0"/>
              <a:t>4. </a:t>
            </a:r>
            <a:r>
              <a:rPr lang="ru-RU" sz="1600" b="1" dirty="0" smtClean="0">
                <a:solidFill>
                  <a:schemeClr val="tx1"/>
                </a:solidFill>
              </a:rPr>
              <a:t>использовать  формы и методы обучения, способствующие развитию самостоятельности мышления, инициативности и исследовательских навыков, творчества во  внеурочной деятельности по английскому языку. </a:t>
            </a:r>
            <a:endParaRPr lang="ru-RU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 rot="-5400000">
            <a:off x="3354285" y="1854235"/>
            <a:ext cx="300608" cy="518319"/>
          </a:xfrm>
          <a:prstGeom prst="downArrow">
            <a:avLst>
              <a:gd name="adj1" fmla="val 50000"/>
              <a:gd name="adj2" fmla="val 54564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 rot="-5400000">
            <a:off x="3809207" y="5016143"/>
            <a:ext cx="300608" cy="518319"/>
          </a:xfrm>
          <a:prstGeom prst="downArrow">
            <a:avLst>
              <a:gd name="adj1" fmla="val 50000"/>
              <a:gd name="adj2" fmla="val 54564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8164" y="188640"/>
            <a:ext cx="57647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реализации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2092"/>
              </p:ext>
            </p:extLst>
          </p:nvPr>
        </p:nvGraphicFramePr>
        <p:xfrm>
          <a:off x="900103" y="733340"/>
          <a:ext cx="7560840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202"/>
                <a:gridCol w="872405"/>
                <a:gridCol w="872405"/>
                <a:gridCol w="5379828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аналитико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- диагностический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сентябрь-октябрь 2014г.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Создание банка данных лингвистически одарённых детей;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Планирование  внеклассной работы ( кружки, элективные курсы, консультации,  творческие конкурсы, олимпиады, проекты, мероприятия)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Формирование нормативно- правового обеспечения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46611"/>
              </p:ext>
            </p:extLst>
          </p:nvPr>
        </p:nvGraphicFramePr>
        <p:xfrm>
          <a:off x="107504" y="2420888"/>
          <a:ext cx="8856984" cy="2440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504056"/>
                <a:gridCol w="936104"/>
                <a:gridCol w="69847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основной, внедренческий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ноябрь – апрель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2014-15г.г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Поэтапная реализация программы согласно плану внеклассных мероприятий.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Промежуточный контроль реализации программы.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Выведение сложившегося опыта на уровень трансляции.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Корректировка банка данных одаренных детей.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Корректировка планирования при необходимости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" indent="1016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Индивидуальная оценка творческих возможностей и способностей учащихся, разработка индивидуальных образовательных траекторий.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Сравнительный анализ результативности и степени активности участия учащихся в  олимпиадах, творческих и интеллектуальных конкурсах.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14468"/>
              </p:ext>
            </p:extLst>
          </p:nvPr>
        </p:nvGraphicFramePr>
        <p:xfrm>
          <a:off x="324039" y="5013176"/>
          <a:ext cx="8712968" cy="1617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29"/>
                <a:gridCol w="720080"/>
                <a:gridCol w="720080"/>
                <a:gridCol w="69132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практико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– прогностический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2015г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Реализация, анализ, обобщение результатов внеклассной работы с одаренными детьми.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Подведение итогов, осмысление результатов реализации программы и оценка ее эффективности на основе критериев мониторинга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Определение проблем, возникающих в ходе реализации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 Прогнозирование и конструирование дальнейших путей развития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5035"/>
            <a:ext cx="7776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11468"/>
            <a:ext cx="35283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Учебно-методическое и материально-техническое обеспечение   программы: 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460" y="2564904"/>
            <a:ext cx="3960440" cy="313932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кабинет английского языка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 с выходом в интернет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диски (аудио, видео)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раздаточный материал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сценарии, планы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проектор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пособия для учителя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учебные пособия для обучающихся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348880"/>
            <a:ext cx="4572000" cy="427809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индивидуализации и дифференциации обучения;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опережающего обучения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комфортности в любой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разнообразия предлагаемых возможностей для реализации способностей учащихся и развития личности;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принцип возрастания роли внеурочной деятельности через кружки, курсы, клубы по интересам, самостоятельной работы;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развивающего обучения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принцип добровольности и свободы выбора учащимися дополнительных образовательных услуг, помощи, наставничества.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164514"/>
            <a:ext cx="457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b="1" dirty="0"/>
              <a:t>Внеклассная работа с одаренными детьми в школе строится на следующих принципах</a:t>
            </a:r>
            <a:r>
              <a:rPr lang="ru-RU" sz="16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14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539552" y="841721"/>
            <a:ext cx="8064896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Диагностика лингвистической одаренности 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детей</a:t>
            </a:r>
          </a:p>
        </p:txBody>
      </p:sp>
      <p:cxnSp>
        <p:nvCxnSpPr>
          <p:cNvPr id="4099" name="Прямая со стрелкой 28"/>
          <p:cNvCxnSpPr>
            <a:cxnSpLocks noChangeShapeType="1"/>
          </p:cNvCxnSpPr>
          <p:nvPr/>
        </p:nvCxnSpPr>
        <p:spPr bwMode="auto">
          <a:xfrm flipH="1">
            <a:off x="1691680" y="1680597"/>
            <a:ext cx="2821711" cy="244153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0" name="Прямая со стрелкой 30"/>
          <p:cNvCxnSpPr>
            <a:cxnSpLocks noChangeShapeType="1"/>
            <a:endCxn id="4103" idx="0"/>
          </p:cNvCxnSpPr>
          <p:nvPr/>
        </p:nvCxnSpPr>
        <p:spPr bwMode="auto">
          <a:xfrm>
            <a:off x="4479906" y="1703079"/>
            <a:ext cx="2993932" cy="44859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Скругленный прямоугольник 34"/>
          <p:cNvSpPr>
            <a:spLocks noChangeArrowheads="1"/>
          </p:cNvSpPr>
          <p:nvPr/>
        </p:nvSpPr>
        <p:spPr bwMode="auto">
          <a:xfrm>
            <a:off x="255116" y="2489200"/>
            <a:ext cx="1988468" cy="7007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Наблюдение, анализ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Скругленный прямоугольник 35"/>
          <p:cNvSpPr>
            <a:spLocks noChangeArrowheads="1"/>
          </p:cNvSpPr>
          <p:nvPr/>
        </p:nvSpPr>
        <p:spPr bwMode="auto">
          <a:xfrm>
            <a:off x="6253905" y="3429000"/>
            <a:ext cx="2570445" cy="13862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/>
              <a:t>Методика «Оценка мотивации на успех»  А. </a:t>
            </a:r>
            <a:r>
              <a:rPr lang="ru-RU" sz="1600" b="1" dirty="0" err="1"/>
              <a:t>Айзенка</a:t>
            </a:r>
            <a:r>
              <a:rPr lang="ru-RU" sz="1600" b="1" dirty="0"/>
              <a:t>, модификация Г. В. </a:t>
            </a:r>
            <a:r>
              <a:rPr lang="ru-RU" sz="1600" b="1" dirty="0" err="1"/>
              <a:t>Резапкиной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3" name="Скругленный прямоугольник 36"/>
          <p:cNvSpPr>
            <a:spLocks noChangeArrowheads="1"/>
          </p:cNvSpPr>
          <p:nvPr/>
        </p:nvSpPr>
        <p:spPr bwMode="auto">
          <a:xfrm>
            <a:off x="6095950" y="2151678"/>
            <a:ext cx="2755776" cy="929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Беседы </a:t>
            </a: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с </a:t>
            </a:r>
            <a:r>
              <a:rPr lang="ru-RU" altLang="ru-RU" sz="1600" b="1" dirty="0" smtClean="0">
                <a:latin typeface="Tahoma" pitchFamily="34" charset="0"/>
                <a:cs typeface="Tahoma" pitchFamily="34" charset="0"/>
              </a:rPr>
              <a:t>родителями,  учащимися, психологом</a:t>
            </a:r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104" name="Прямая со стрелкой 39"/>
          <p:cNvCxnSpPr>
            <a:cxnSpLocks noChangeShapeType="1"/>
            <a:stCxn id="4098" idx="2"/>
          </p:cNvCxnSpPr>
          <p:nvPr/>
        </p:nvCxnSpPr>
        <p:spPr bwMode="auto">
          <a:xfrm flipH="1">
            <a:off x="1348693" y="1672718"/>
            <a:ext cx="3223307" cy="81648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5" name="Полилиния 51"/>
          <p:cNvSpPr>
            <a:spLocks noChangeArrowheads="1"/>
          </p:cNvSpPr>
          <p:nvPr/>
        </p:nvSpPr>
        <p:spPr bwMode="auto">
          <a:xfrm>
            <a:off x="495300" y="2489200"/>
            <a:ext cx="7556500" cy="444500"/>
          </a:xfrm>
          <a:custGeom>
            <a:avLst/>
            <a:gdLst>
              <a:gd name="T0" fmla="*/ 0 w 7556500"/>
              <a:gd name="T1" fmla="*/ 444500 h 444500"/>
              <a:gd name="T2" fmla="*/ 635000 w 7556500"/>
              <a:gd name="T3" fmla="*/ 254000 h 444500"/>
              <a:gd name="T4" fmla="*/ 647700 w 7556500"/>
              <a:gd name="T5" fmla="*/ 165100 h 444500"/>
              <a:gd name="T6" fmla="*/ 660400 w 7556500"/>
              <a:gd name="T7" fmla="*/ 38100 h 444500"/>
              <a:gd name="T8" fmla="*/ 774700 w 7556500"/>
              <a:gd name="T9" fmla="*/ 0 h 444500"/>
              <a:gd name="T10" fmla="*/ 876300 w 7556500"/>
              <a:gd name="T11" fmla="*/ 25400 h 444500"/>
              <a:gd name="T12" fmla="*/ 1104900 w 7556500"/>
              <a:gd name="T13" fmla="*/ 215900 h 444500"/>
              <a:gd name="T14" fmla="*/ 1282700 w 7556500"/>
              <a:gd name="T15" fmla="*/ 114300 h 444500"/>
              <a:gd name="T16" fmla="*/ 1384300 w 7556500"/>
              <a:gd name="T17" fmla="*/ 76200 h 444500"/>
              <a:gd name="T18" fmla="*/ 1511300 w 7556500"/>
              <a:gd name="T19" fmla="*/ 88900 h 444500"/>
              <a:gd name="T20" fmla="*/ 1562100 w 7556500"/>
              <a:gd name="T21" fmla="*/ 127000 h 444500"/>
              <a:gd name="T22" fmla="*/ 1803400 w 7556500"/>
              <a:gd name="T23" fmla="*/ 12700 h 444500"/>
              <a:gd name="T24" fmla="*/ 1892300 w 7556500"/>
              <a:gd name="T25" fmla="*/ 38100 h 444500"/>
              <a:gd name="T26" fmla="*/ 2006600 w 7556500"/>
              <a:gd name="T27" fmla="*/ 88900 h 444500"/>
              <a:gd name="T28" fmla="*/ 2133600 w 7556500"/>
              <a:gd name="T29" fmla="*/ 63500 h 444500"/>
              <a:gd name="T30" fmla="*/ 2387600 w 7556500"/>
              <a:gd name="T31" fmla="*/ 139700 h 444500"/>
              <a:gd name="T32" fmla="*/ 2565400 w 7556500"/>
              <a:gd name="T33" fmla="*/ 292100 h 444500"/>
              <a:gd name="T34" fmla="*/ 2641600 w 7556500"/>
              <a:gd name="T35" fmla="*/ 241300 h 444500"/>
              <a:gd name="T36" fmla="*/ 2857500 w 7556500"/>
              <a:gd name="T37" fmla="*/ 165100 h 444500"/>
              <a:gd name="T38" fmla="*/ 3111500 w 7556500"/>
              <a:gd name="T39" fmla="*/ 266700 h 444500"/>
              <a:gd name="T40" fmla="*/ 3390900 w 7556500"/>
              <a:gd name="T41" fmla="*/ 177800 h 444500"/>
              <a:gd name="T42" fmla="*/ 3683000 w 7556500"/>
              <a:gd name="T43" fmla="*/ 241300 h 444500"/>
              <a:gd name="T44" fmla="*/ 3810000 w 7556500"/>
              <a:gd name="T45" fmla="*/ 254000 h 444500"/>
              <a:gd name="T46" fmla="*/ 3949700 w 7556500"/>
              <a:gd name="T47" fmla="*/ 152400 h 444500"/>
              <a:gd name="T48" fmla="*/ 4165600 w 7556500"/>
              <a:gd name="T49" fmla="*/ 101600 h 444500"/>
              <a:gd name="T50" fmla="*/ 4381501 w 7556500"/>
              <a:gd name="T51" fmla="*/ 215900 h 444500"/>
              <a:gd name="T52" fmla="*/ 4597401 w 7556500"/>
              <a:gd name="T53" fmla="*/ 101600 h 444500"/>
              <a:gd name="T54" fmla="*/ 4876801 w 7556500"/>
              <a:gd name="T55" fmla="*/ 38100 h 444500"/>
              <a:gd name="T56" fmla="*/ 4991101 w 7556500"/>
              <a:gd name="T57" fmla="*/ 101600 h 444500"/>
              <a:gd name="T58" fmla="*/ 5029201 w 7556500"/>
              <a:gd name="T59" fmla="*/ 50800 h 444500"/>
              <a:gd name="T60" fmla="*/ 5080001 w 7556500"/>
              <a:gd name="T61" fmla="*/ 25400 h 444500"/>
              <a:gd name="T62" fmla="*/ 5422901 w 7556500"/>
              <a:gd name="T63" fmla="*/ 215900 h 444500"/>
              <a:gd name="T64" fmla="*/ 5600701 w 7556500"/>
              <a:gd name="T65" fmla="*/ 127000 h 444500"/>
              <a:gd name="T66" fmla="*/ 5727700 w 7556500"/>
              <a:gd name="T67" fmla="*/ 101600 h 444500"/>
              <a:gd name="T68" fmla="*/ 5905500 w 7556500"/>
              <a:gd name="T69" fmla="*/ 266700 h 444500"/>
              <a:gd name="T70" fmla="*/ 6070600 w 7556500"/>
              <a:gd name="T71" fmla="*/ 127000 h 444500"/>
              <a:gd name="T72" fmla="*/ 6299200 w 7556500"/>
              <a:gd name="T73" fmla="*/ 63500 h 444500"/>
              <a:gd name="T74" fmla="*/ 6502400 w 7556500"/>
              <a:gd name="T75" fmla="*/ 165100 h 444500"/>
              <a:gd name="T76" fmla="*/ 6565900 w 7556500"/>
              <a:gd name="T77" fmla="*/ 127000 h 444500"/>
              <a:gd name="T78" fmla="*/ 6692900 w 7556500"/>
              <a:gd name="T79" fmla="*/ 63500 h 444500"/>
              <a:gd name="T80" fmla="*/ 6756400 w 7556500"/>
              <a:gd name="T81" fmla="*/ 127000 h 444500"/>
              <a:gd name="T82" fmla="*/ 6883400 w 7556500"/>
              <a:gd name="T83" fmla="*/ 12700 h 444500"/>
              <a:gd name="T84" fmla="*/ 6934200 w 7556500"/>
              <a:gd name="T85" fmla="*/ 88900 h 444500"/>
              <a:gd name="T86" fmla="*/ 7073900 w 7556500"/>
              <a:gd name="T87" fmla="*/ 50800 h 444500"/>
              <a:gd name="T88" fmla="*/ 7226300 w 7556500"/>
              <a:gd name="T89" fmla="*/ 190500 h 444500"/>
              <a:gd name="T90" fmla="*/ 7251700 w 7556500"/>
              <a:gd name="T91" fmla="*/ 266700 h 444500"/>
              <a:gd name="T92" fmla="*/ 7315200 w 7556500"/>
              <a:gd name="T93" fmla="*/ 292100 h 444500"/>
              <a:gd name="T94" fmla="*/ 7366000 w 7556500"/>
              <a:gd name="T95" fmla="*/ 215900 h 444500"/>
              <a:gd name="T96" fmla="*/ 7429500 w 7556500"/>
              <a:gd name="T97" fmla="*/ 266700 h 444500"/>
              <a:gd name="T98" fmla="*/ 7556500 w 7556500"/>
              <a:gd name="T99" fmla="*/ 165100 h 4445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556500"/>
              <a:gd name="T151" fmla="*/ 0 h 444500"/>
              <a:gd name="T152" fmla="*/ 7556500 w 7556500"/>
              <a:gd name="T153" fmla="*/ 444500 h 4445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556500" h="444500">
                <a:moveTo>
                  <a:pt x="0" y="444500"/>
                </a:moveTo>
                <a:cubicBezTo>
                  <a:pt x="211667" y="381000"/>
                  <a:pt x="432088" y="341531"/>
                  <a:pt x="635000" y="254000"/>
                </a:cubicBezTo>
                <a:cubicBezTo>
                  <a:pt x="662486" y="242143"/>
                  <a:pt x="644202" y="194829"/>
                  <a:pt x="647700" y="165100"/>
                </a:cubicBezTo>
                <a:cubicBezTo>
                  <a:pt x="652671" y="122847"/>
                  <a:pt x="634460" y="71822"/>
                  <a:pt x="660400" y="38100"/>
                </a:cubicBezTo>
                <a:cubicBezTo>
                  <a:pt x="684887" y="6267"/>
                  <a:pt x="736600" y="12700"/>
                  <a:pt x="774700" y="0"/>
                </a:cubicBezTo>
                <a:cubicBezTo>
                  <a:pt x="808567" y="8467"/>
                  <a:pt x="847082" y="6296"/>
                  <a:pt x="876300" y="25400"/>
                </a:cubicBezTo>
                <a:cubicBezTo>
                  <a:pt x="959319" y="79682"/>
                  <a:pt x="1104900" y="215900"/>
                  <a:pt x="1104900" y="215900"/>
                </a:cubicBezTo>
                <a:cubicBezTo>
                  <a:pt x="1228394" y="185027"/>
                  <a:pt x="1074605" y="229908"/>
                  <a:pt x="1282700" y="114300"/>
                </a:cubicBezTo>
                <a:cubicBezTo>
                  <a:pt x="1314318" y="96734"/>
                  <a:pt x="1350433" y="88900"/>
                  <a:pt x="1384300" y="76200"/>
                </a:cubicBezTo>
                <a:cubicBezTo>
                  <a:pt x="1426633" y="80433"/>
                  <a:pt x="1470392" y="77212"/>
                  <a:pt x="1511300" y="88900"/>
                </a:cubicBezTo>
                <a:cubicBezTo>
                  <a:pt x="1531652" y="94715"/>
                  <a:pt x="1541619" y="132343"/>
                  <a:pt x="1562100" y="127000"/>
                </a:cubicBezTo>
                <a:cubicBezTo>
                  <a:pt x="1648219" y="104534"/>
                  <a:pt x="1722967" y="50800"/>
                  <a:pt x="1803400" y="12700"/>
                </a:cubicBezTo>
                <a:cubicBezTo>
                  <a:pt x="1833033" y="21167"/>
                  <a:pt x="1863443" y="27279"/>
                  <a:pt x="1892300" y="38100"/>
                </a:cubicBezTo>
                <a:cubicBezTo>
                  <a:pt x="1931339" y="52740"/>
                  <a:pt x="1965136" y="84535"/>
                  <a:pt x="2006600" y="88900"/>
                </a:cubicBezTo>
                <a:cubicBezTo>
                  <a:pt x="2049534" y="93419"/>
                  <a:pt x="2091267" y="71967"/>
                  <a:pt x="2133600" y="63500"/>
                </a:cubicBezTo>
                <a:cubicBezTo>
                  <a:pt x="2218267" y="88900"/>
                  <a:pt x="2309478" y="98341"/>
                  <a:pt x="2387600" y="139700"/>
                </a:cubicBezTo>
                <a:cubicBezTo>
                  <a:pt x="2456587" y="176223"/>
                  <a:pt x="2492924" y="263110"/>
                  <a:pt x="2565400" y="292100"/>
                </a:cubicBezTo>
                <a:cubicBezTo>
                  <a:pt x="2593744" y="303437"/>
                  <a:pt x="2613605" y="253472"/>
                  <a:pt x="2641600" y="241300"/>
                </a:cubicBezTo>
                <a:cubicBezTo>
                  <a:pt x="2711588" y="210870"/>
                  <a:pt x="2785533" y="190500"/>
                  <a:pt x="2857500" y="165100"/>
                </a:cubicBezTo>
                <a:cubicBezTo>
                  <a:pt x="2928856" y="200778"/>
                  <a:pt x="3042433" y="261387"/>
                  <a:pt x="3111500" y="266700"/>
                </a:cubicBezTo>
                <a:cubicBezTo>
                  <a:pt x="3173344" y="271457"/>
                  <a:pt x="3332646" y="201101"/>
                  <a:pt x="3390900" y="177800"/>
                </a:cubicBezTo>
                <a:cubicBezTo>
                  <a:pt x="3488267" y="198967"/>
                  <a:pt x="3584966" y="223476"/>
                  <a:pt x="3683000" y="241300"/>
                </a:cubicBezTo>
                <a:cubicBezTo>
                  <a:pt x="3724858" y="248911"/>
                  <a:pt x="3769639" y="267454"/>
                  <a:pt x="3810000" y="254000"/>
                </a:cubicBezTo>
                <a:cubicBezTo>
                  <a:pt x="3864625" y="235792"/>
                  <a:pt x="3896776" y="175082"/>
                  <a:pt x="3949700" y="152400"/>
                </a:cubicBezTo>
                <a:cubicBezTo>
                  <a:pt x="4017654" y="123277"/>
                  <a:pt x="4093633" y="118533"/>
                  <a:pt x="4165600" y="101600"/>
                </a:cubicBezTo>
                <a:cubicBezTo>
                  <a:pt x="4237567" y="139700"/>
                  <a:pt x="4300070" y="215900"/>
                  <a:pt x="4381500" y="215900"/>
                </a:cubicBezTo>
                <a:cubicBezTo>
                  <a:pt x="4462930" y="215900"/>
                  <a:pt x="4520759" y="129112"/>
                  <a:pt x="4597400" y="101600"/>
                </a:cubicBezTo>
                <a:cubicBezTo>
                  <a:pt x="4687292" y="69331"/>
                  <a:pt x="4783667" y="59267"/>
                  <a:pt x="4876800" y="38100"/>
                </a:cubicBezTo>
                <a:cubicBezTo>
                  <a:pt x="4914900" y="59267"/>
                  <a:pt x="4947666" y="97980"/>
                  <a:pt x="4991100" y="101600"/>
                </a:cubicBezTo>
                <a:cubicBezTo>
                  <a:pt x="5012194" y="103358"/>
                  <a:pt x="5013129" y="64575"/>
                  <a:pt x="5029200" y="50800"/>
                </a:cubicBezTo>
                <a:cubicBezTo>
                  <a:pt x="5043574" y="38479"/>
                  <a:pt x="5063067" y="33867"/>
                  <a:pt x="5080000" y="25400"/>
                </a:cubicBezTo>
                <a:cubicBezTo>
                  <a:pt x="5180593" y="115933"/>
                  <a:pt x="5264692" y="221003"/>
                  <a:pt x="5422900" y="215900"/>
                </a:cubicBezTo>
                <a:cubicBezTo>
                  <a:pt x="5489128" y="213764"/>
                  <a:pt x="5538657" y="150266"/>
                  <a:pt x="5600700" y="127000"/>
                </a:cubicBezTo>
                <a:cubicBezTo>
                  <a:pt x="5641123" y="111841"/>
                  <a:pt x="5685367" y="110067"/>
                  <a:pt x="5727700" y="101600"/>
                </a:cubicBezTo>
                <a:cubicBezTo>
                  <a:pt x="5746540" y="129860"/>
                  <a:pt x="5827742" y="292619"/>
                  <a:pt x="5905500" y="266700"/>
                </a:cubicBezTo>
                <a:cubicBezTo>
                  <a:pt x="5973892" y="243903"/>
                  <a:pt x="6006538" y="160064"/>
                  <a:pt x="6070600" y="127000"/>
                </a:cubicBezTo>
                <a:cubicBezTo>
                  <a:pt x="6140877" y="90728"/>
                  <a:pt x="6223000" y="84667"/>
                  <a:pt x="6299200" y="63500"/>
                </a:cubicBezTo>
                <a:cubicBezTo>
                  <a:pt x="6366933" y="97367"/>
                  <a:pt x="6428731" y="147560"/>
                  <a:pt x="6502400" y="165100"/>
                </a:cubicBezTo>
                <a:cubicBezTo>
                  <a:pt x="6526413" y="170817"/>
                  <a:pt x="6544120" y="138616"/>
                  <a:pt x="6565900" y="127000"/>
                </a:cubicBezTo>
                <a:cubicBezTo>
                  <a:pt x="6607662" y="104727"/>
                  <a:pt x="6650567" y="84667"/>
                  <a:pt x="6692900" y="63500"/>
                </a:cubicBezTo>
                <a:cubicBezTo>
                  <a:pt x="6714067" y="84667"/>
                  <a:pt x="6726949" y="121645"/>
                  <a:pt x="6756400" y="127000"/>
                </a:cubicBezTo>
                <a:cubicBezTo>
                  <a:pt x="6817943" y="138190"/>
                  <a:pt x="6861954" y="44868"/>
                  <a:pt x="6883400" y="12700"/>
                </a:cubicBezTo>
                <a:cubicBezTo>
                  <a:pt x="6900333" y="38100"/>
                  <a:pt x="6910103" y="70158"/>
                  <a:pt x="6934200" y="88900"/>
                </a:cubicBezTo>
                <a:cubicBezTo>
                  <a:pt x="6990261" y="132503"/>
                  <a:pt x="7032594" y="78337"/>
                  <a:pt x="7073900" y="50800"/>
                </a:cubicBezTo>
                <a:cubicBezTo>
                  <a:pt x="7167599" y="88280"/>
                  <a:pt x="7154350" y="70583"/>
                  <a:pt x="7226300" y="190500"/>
                </a:cubicBezTo>
                <a:cubicBezTo>
                  <a:pt x="7240075" y="213458"/>
                  <a:pt x="7234069" y="246551"/>
                  <a:pt x="7251700" y="266700"/>
                </a:cubicBezTo>
                <a:cubicBezTo>
                  <a:pt x="7266712" y="283857"/>
                  <a:pt x="7294033" y="283633"/>
                  <a:pt x="7315200" y="292100"/>
                </a:cubicBezTo>
                <a:cubicBezTo>
                  <a:pt x="7332133" y="266700"/>
                  <a:pt x="7336200" y="222522"/>
                  <a:pt x="7366000" y="215900"/>
                </a:cubicBezTo>
                <a:cubicBezTo>
                  <a:pt x="7392461" y="210020"/>
                  <a:pt x="7402995" y="272380"/>
                  <a:pt x="7429500" y="266700"/>
                </a:cubicBezTo>
                <a:cubicBezTo>
                  <a:pt x="7463164" y="259486"/>
                  <a:pt x="7520258" y="201342"/>
                  <a:pt x="7556500" y="16510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E2861-AFDB-42A2-B743-18D0F63EEBA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2" name="Скругленный прямоугольник 34"/>
          <p:cNvSpPr>
            <a:spLocks noChangeArrowheads="1"/>
          </p:cNvSpPr>
          <p:nvPr/>
        </p:nvSpPr>
        <p:spPr bwMode="auto">
          <a:xfrm>
            <a:off x="267897" y="4141577"/>
            <a:ext cx="2448272" cy="21842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600" b="1" dirty="0"/>
              <a:t>Тест на языковый интеллект</a:t>
            </a:r>
          </a:p>
          <a:p>
            <a:pPr algn="ctr"/>
            <a:r>
              <a:rPr lang="ru-RU" sz="1600" b="1" dirty="0" smtClean="0"/>
              <a:t>Автор идеи - немецкий </a:t>
            </a:r>
            <a:r>
              <a:rPr lang="ru-RU" sz="1600" b="1" dirty="0"/>
              <a:t>психолог Вильям </a:t>
            </a:r>
            <a:r>
              <a:rPr lang="ru-RU" sz="1600" b="1" dirty="0" smtClean="0"/>
              <a:t>Штерн</a:t>
            </a:r>
          </a:p>
          <a:p>
            <a:pPr algn="ctr"/>
            <a:r>
              <a:rPr lang="ru-RU" sz="1600" b="1" u="sng" dirty="0">
                <a:hlinkClick r:id="rId2"/>
              </a:rPr>
              <a:t>http://sch97.minsk.edu.by/main.aspx?guid=2891</a:t>
            </a:r>
            <a:r>
              <a:rPr lang="ru-RU" sz="1600" b="1" dirty="0"/>
              <a:t> </a:t>
            </a:r>
          </a:p>
          <a:p>
            <a:endParaRPr lang="ru-RU" altLang="ru-RU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30"/>
          <p:cNvCxnSpPr>
            <a:cxnSpLocks noChangeShapeType="1"/>
          </p:cNvCxnSpPr>
          <p:nvPr/>
        </p:nvCxnSpPr>
        <p:spPr bwMode="auto">
          <a:xfrm>
            <a:off x="4479906" y="1703079"/>
            <a:ext cx="92094" cy="158190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Скругленный прямоугольник 35"/>
          <p:cNvSpPr>
            <a:spLocks noChangeArrowheads="1"/>
          </p:cNvSpPr>
          <p:nvPr/>
        </p:nvSpPr>
        <p:spPr bwMode="auto">
          <a:xfrm>
            <a:off x="3025035" y="3284984"/>
            <a:ext cx="2811475" cy="23379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400" b="1" dirty="0"/>
              <a:t>Комплексный подход к изучению языковых задатков и способностей (Л. И. Сидоренкова. </a:t>
            </a:r>
            <a:r>
              <a:rPr lang="ru-RU" sz="1400" b="1" dirty="0" err="1"/>
              <a:t>кан</a:t>
            </a:r>
            <a:r>
              <a:rPr lang="ru-RU" sz="1400" b="1" dirty="0"/>
              <a:t>. псих. н., доцент кафедры психологии НОВГУ.) </a:t>
            </a:r>
            <a:r>
              <a:rPr lang="en-US" sz="1400" b="1" dirty="0" smtClean="0">
                <a:hlinkClick r:id="rId3"/>
              </a:rPr>
              <a:t>http://vestnik.tspu.edu.ru/files/vestnik/PDF/articles/igna_o._n._115_119_3_131_2013.pdf</a:t>
            </a:r>
            <a:r>
              <a:rPr lang="ru-RU" sz="1400" b="1" dirty="0" smtClean="0"/>
              <a:t> </a:t>
            </a:r>
            <a:endParaRPr lang="ru-RU" altLang="ru-RU" sz="1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30"/>
          <p:cNvCxnSpPr>
            <a:cxnSpLocks noChangeShapeType="1"/>
          </p:cNvCxnSpPr>
          <p:nvPr/>
        </p:nvCxnSpPr>
        <p:spPr bwMode="auto">
          <a:xfrm>
            <a:off x="4479906" y="1703079"/>
            <a:ext cx="1994806" cy="169758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Прямоугольник 29"/>
          <p:cNvSpPr/>
          <p:nvPr/>
        </p:nvSpPr>
        <p:spPr>
          <a:xfrm>
            <a:off x="212909" y="106096"/>
            <a:ext cx="2016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03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43577"/>
            <a:ext cx="32864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Внеурочная деятельность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9937" y="1124105"/>
            <a:ext cx="352839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Регулярная:  </a:t>
            </a:r>
            <a:endParaRPr lang="ru-RU" dirty="0"/>
          </a:p>
          <a:p>
            <a:pPr algn="ctr"/>
            <a:r>
              <a:rPr lang="ru-RU" sz="1400" dirty="0"/>
              <a:t>кружки, </a:t>
            </a:r>
          </a:p>
          <a:p>
            <a:pPr algn="ctr"/>
            <a:r>
              <a:rPr lang="ru-RU" sz="1400" dirty="0"/>
              <a:t> дополнительные занятия с группой лингвистически одаренными обучающимися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908661"/>
            <a:ext cx="403244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Нерегулярная: </a:t>
            </a:r>
            <a:endParaRPr lang="ru-RU" dirty="0"/>
          </a:p>
          <a:p>
            <a:pPr algn="ctr"/>
            <a:r>
              <a:rPr lang="ru-RU" sz="1400" dirty="0"/>
              <a:t>проекты,  декада английского языка, </a:t>
            </a:r>
          </a:p>
          <a:p>
            <a:pPr algn="ctr"/>
            <a:r>
              <a:rPr lang="ru-RU" sz="1400" dirty="0"/>
              <a:t>конкурсы,  олимпиады,</a:t>
            </a:r>
          </a:p>
          <a:p>
            <a:pPr algn="ctr"/>
            <a:r>
              <a:rPr lang="ru-RU" sz="1400" dirty="0"/>
              <a:t> концерты,  конференции, </a:t>
            </a:r>
          </a:p>
          <a:p>
            <a:pPr algn="ctr"/>
            <a:r>
              <a:rPr lang="ru-RU" sz="1400" dirty="0"/>
              <a:t>занятия по индивидуальным планам, </a:t>
            </a:r>
          </a:p>
          <a:p>
            <a:pPr algn="ctr"/>
            <a:r>
              <a:rPr lang="ru-RU" sz="1400" dirty="0"/>
              <a:t>консультации.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6744" y="2949488"/>
            <a:ext cx="2808312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Индивидуальная </a:t>
            </a:r>
            <a:r>
              <a:rPr lang="ru-RU" sz="1400" dirty="0"/>
              <a:t>внеклассная работа проводится с отдельными учащимися,(готовят сообщение, проект или доклад о стране, о значительных датах и событиях, выдающихся людях, разучивают стихи, песни, отрывки из литературных произведений, изготовляют наглядные пособия, оформляют стенгазеты, альбомы, стенды, работа по индивидуальным планам, консультации.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24944"/>
            <a:ext cx="2520280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Групповая</a:t>
            </a:r>
            <a:r>
              <a:rPr lang="ru-RU" sz="1400" dirty="0"/>
              <a:t> форма внеклассной работы имеет четкую организационную структуру и относительно постоянный состав участников, объединенных общими интересами. Это - занятия по подготовке к олимпиадам, групповые творческие проекты, кружок.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949488"/>
            <a:ext cx="237626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Массовые</a:t>
            </a:r>
            <a:r>
              <a:rPr lang="ru-RU" sz="1400" dirty="0"/>
              <a:t> формы внеклассной работы не имеют четкой организационной структуры. К ним относят такие мероприятия как «Декада английского языка», фестивали, конкурсы, тематические вечера, интеллектуальные марафоны, конференции. </a:t>
            </a:r>
          </a:p>
          <a:p>
            <a:r>
              <a:rPr lang="ru-RU" sz="1400" dirty="0"/>
              <a:t> </a:t>
            </a:r>
          </a:p>
        </p:txBody>
      </p: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 flipH="1">
            <a:off x="1655676" y="2355211"/>
            <a:ext cx="468052" cy="5697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flipH="1">
            <a:off x="2274133" y="612909"/>
            <a:ext cx="2060513" cy="5111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>
            <a:off x="6943700" y="2355211"/>
            <a:ext cx="457200" cy="5942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>
            <a:off x="4383431" y="612909"/>
            <a:ext cx="2564833" cy="29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 flipH="1">
            <a:off x="4463988" y="2365556"/>
            <a:ext cx="2479712" cy="5839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63268" y="151244"/>
            <a:ext cx="2016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0584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978" y="2996951"/>
            <a:ext cx="4572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 smtClean="0"/>
              <a:t>Кружок «Практическая </a:t>
            </a:r>
            <a:r>
              <a:rPr lang="ru-RU" sz="1600" b="1" dirty="0"/>
              <a:t>грамматика» для учащихся 7 класса с использованием информационных технологий.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3411" y="1323563"/>
            <a:ext cx="54006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ПМК </a:t>
            </a:r>
            <a:r>
              <a:rPr lang="ru-RU" sz="1600" b="1" dirty="0"/>
              <a:t>“</a:t>
            </a:r>
            <a:r>
              <a:rPr lang="ru-RU" sz="1600" b="1" dirty="0" err="1"/>
              <a:t>Welcome</a:t>
            </a:r>
            <a:r>
              <a:rPr lang="ru-RU" sz="1600" b="1" dirty="0"/>
              <a:t> </a:t>
            </a:r>
            <a:r>
              <a:rPr lang="ru-RU" sz="1600" b="1" dirty="0" smtClean="0"/>
              <a:t>” </a:t>
            </a:r>
            <a:r>
              <a:rPr lang="ru-RU" sz="1600" b="1" dirty="0"/>
              <a:t>– совместный проект российского издательства «Просвещение» и британского издательства “</a:t>
            </a:r>
            <a:r>
              <a:rPr lang="ru-RU" sz="1600" b="1" dirty="0" err="1"/>
              <a:t>Express</a:t>
            </a:r>
            <a:r>
              <a:rPr lang="ru-RU" sz="1600" b="1" dirty="0"/>
              <a:t> </a:t>
            </a:r>
            <a:r>
              <a:rPr lang="ru-RU" sz="1600" b="1" dirty="0" err="1"/>
              <a:t>Publishing</a:t>
            </a:r>
            <a:r>
              <a:rPr lang="ru-RU" sz="1600" b="1" dirty="0" smtClean="0"/>
              <a:t>”</a:t>
            </a:r>
          </a:p>
          <a:p>
            <a:pPr algn="ctr"/>
            <a:r>
              <a:rPr lang="ru-RU" sz="1600" b="1" dirty="0" smtClean="0"/>
              <a:t> Дополнительные занятия с лингвистически одаренными обучающимися 2, 4 классов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2653" y="5502377"/>
            <a:ext cx="4572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Кружок «ЕГЭ </a:t>
            </a:r>
            <a:r>
              <a:rPr lang="ru-RU" b="1" dirty="0"/>
              <a:t>- на отлично» для обучающихся 11 класса.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5411" y="4298061"/>
            <a:ext cx="45720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«Деловой английский» для учащихся 10 класса с использованием информационных технологий.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2552" y="284404"/>
            <a:ext cx="727280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Регулярные, групповые виды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внеурочной деятельности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725" y="1407574"/>
            <a:ext cx="24482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Начальная школа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115126"/>
            <a:ext cx="21804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Основная  </a:t>
            </a:r>
            <a:r>
              <a:rPr lang="ru-RU" b="1" dirty="0"/>
              <a:t>школа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609" y="4852059"/>
            <a:ext cx="20842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Старшая  </a:t>
            </a:r>
            <a:r>
              <a:rPr lang="ru-RU" b="1" dirty="0"/>
              <a:t>школа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5816" y="1379677"/>
            <a:ext cx="0" cy="5040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2731898" y="1416866"/>
            <a:ext cx="61836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606632" y="3124418"/>
            <a:ext cx="61836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75114" y="4872978"/>
            <a:ext cx="618368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06096"/>
            <a:ext cx="20162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процессы </a:t>
            </a:r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реализации </a:t>
            </a:r>
            <a: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219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2298</Words>
  <Application>Microsoft Office PowerPoint</Application>
  <PresentationFormat>Экран (4:3)</PresentationFormat>
  <Paragraphs>413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Русинов</dc:creator>
  <cp:lastModifiedBy>Русинов</cp:lastModifiedBy>
  <cp:revision>82</cp:revision>
  <dcterms:created xsi:type="dcterms:W3CDTF">2015-10-04T09:50:14Z</dcterms:created>
  <dcterms:modified xsi:type="dcterms:W3CDTF">2015-10-26T15:16:20Z</dcterms:modified>
</cp:coreProperties>
</file>